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5" d="100"/>
          <a:sy n="105" d="100"/>
        </p:scale>
        <p:origin x="83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7D3C7B-4C98-47B9-B270-E2C8BCC9639D}" type="datetimeFigureOut">
              <a:rPr lang="en-US" smtClean="0"/>
              <a:t>6/24/2024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0F8F8D-69DD-4D57-9439-EF4DDFA6E26C}" type="slidenum">
              <a:rPr lang="en-US" smtClean="0"/>
              <a:t>‹#›</a:t>
            </a:fld>
            <a:endParaRPr lang="en-US"/>
          </a:p>
        </p:txBody>
      </p:sp>
    </p:spTree>
    <p:extLst>
      <p:ext uri="{BB962C8B-B14F-4D97-AF65-F5344CB8AC3E}">
        <p14:creationId xmlns:p14="http://schemas.microsoft.com/office/powerpoint/2010/main" val="795914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DEC5A-B58E-A644-42DF-C790B4CF9B2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627E67-9A95-361A-1997-788A3A09D5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1266840-27E0-D8D1-2114-3DA216404DA6}"/>
              </a:ext>
            </a:extLst>
          </p:cNvPr>
          <p:cNvSpPr>
            <a:spLocks noGrp="1"/>
          </p:cNvSpPr>
          <p:nvPr>
            <p:ph type="dt" sz="half" idx="10"/>
          </p:nvPr>
        </p:nvSpPr>
        <p:spPr/>
        <p:txBody>
          <a:bodyPr/>
          <a:lstStyle/>
          <a:p>
            <a:fld id="{1D58D7A1-8482-4E82-BF4A-5F1EE8150CB9}" type="datetimeFigureOut">
              <a:rPr lang="en-US" smtClean="0"/>
              <a:t>6/24/2024</a:t>
            </a:fld>
            <a:endParaRPr lang="en-US"/>
          </a:p>
        </p:txBody>
      </p:sp>
      <p:sp>
        <p:nvSpPr>
          <p:cNvPr id="5" name="Footer Placeholder 4">
            <a:extLst>
              <a:ext uri="{FF2B5EF4-FFF2-40B4-BE49-F238E27FC236}">
                <a16:creationId xmlns:a16="http://schemas.microsoft.com/office/drawing/2014/main" id="{CF9DC933-CF8F-211B-8EDD-29D513DC5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68FB9A-6E15-2076-F7AB-A303E3CB3F29}"/>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1379278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46E3F-48CA-390A-8429-B20BE62353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C6AB822-5CCB-66A3-549A-C9D528094A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6CDB48-261D-5E46-0274-99811A542B4B}"/>
              </a:ext>
            </a:extLst>
          </p:cNvPr>
          <p:cNvSpPr>
            <a:spLocks noGrp="1"/>
          </p:cNvSpPr>
          <p:nvPr>
            <p:ph type="dt" sz="half" idx="10"/>
          </p:nvPr>
        </p:nvSpPr>
        <p:spPr/>
        <p:txBody>
          <a:bodyPr/>
          <a:lstStyle/>
          <a:p>
            <a:fld id="{1D58D7A1-8482-4E82-BF4A-5F1EE8150CB9}" type="datetimeFigureOut">
              <a:rPr lang="en-US" smtClean="0"/>
              <a:t>6/24/2024</a:t>
            </a:fld>
            <a:endParaRPr lang="en-US"/>
          </a:p>
        </p:txBody>
      </p:sp>
      <p:sp>
        <p:nvSpPr>
          <p:cNvPr id="5" name="Footer Placeholder 4">
            <a:extLst>
              <a:ext uri="{FF2B5EF4-FFF2-40B4-BE49-F238E27FC236}">
                <a16:creationId xmlns:a16="http://schemas.microsoft.com/office/drawing/2014/main" id="{666C474D-1439-943C-F903-88AFAF109A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67EC49-B047-9D0B-A452-72018FD96DA2}"/>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982400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D7709-CBE5-B306-271C-67520C4FFF3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AA80998-78EF-3F3B-791E-CABEB609855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A09AC74-42F7-732A-2951-6A687C55F621}"/>
              </a:ext>
            </a:extLst>
          </p:cNvPr>
          <p:cNvSpPr>
            <a:spLocks noGrp="1"/>
          </p:cNvSpPr>
          <p:nvPr>
            <p:ph type="dt" sz="half" idx="10"/>
          </p:nvPr>
        </p:nvSpPr>
        <p:spPr/>
        <p:txBody>
          <a:bodyPr/>
          <a:lstStyle/>
          <a:p>
            <a:fld id="{1D58D7A1-8482-4E82-BF4A-5F1EE8150CB9}" type="datetimeFigureOut">
              <a:rPr lang="en-US" smtClean="0"/>
              <a:t>6/24/2024</a:t>
            </a:fld>
            <a:endParaRPr lang="en-US"/>
          </a:p>
        </p:txBody>
      </p:sp>
      <p:sp>
        <p:nvSpPr>
          <p:cNvPr id="5" name="Footer Placeholder 4">
            <a:extLst>
              <a:ext uri="{FF2B5EF4-FFF2-40B4-BE49-F238E27FC236}">
                <a16:creationId xmlns:a16="http://schemas.microsoft.com/office/drawing/2014/main" id="{E96B8415-60AC-E1BF-27A3-0A6725702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6953EB-37C1-93DE-6DE9-DE5D5492064B}"/>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657297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DC2C4-7420-D330-921E-C3C934C28B9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B19A27-47B0-E33E-FC84-E315340806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173C4D-9A25-442E-8DC6-F65E472E85EF}"/>
              </a:ext>
            </a:extLst>
          </p:cNvPr>
          <p:cNvSpPr>
            <a:spLocks noGrp="1"/>
          </p:cNvSpPr>
          <p:nvPr>
            <p:ph type="dt" sz="half" idx="10"/>
          </p:nvPr>
        </p:nvSpPr>
        <p:spPr/>
        <p:txBody>
          <a:bodyPr/>
          <a:lstStyle/>
          <a:p>
            <a:fld id="{1D58D7A1-8482-4E82-BF4A-5F1EE8150CB9}" type="datetimeFigureOut">
              <a:rPr lang="en-US" smtClean="0"/>
              <a:t>6/24/2024</a:t>
            </a:fld>
            <a:endParaRPr lang="en-US"/>
          </a:p>
        </p:txBody>
      </p:sp>
      <p:sp>
        <p:nvSpPr>
          <p:cNvPr id="5" name="Footer Placeholder 4">
            <a:extLst>
              <a:ext uri="{FF2B5EF4-FFF2-40B4-BE49-F238E27FC236}">
                <a16:creationId xmlns:a16="http://schemas.microsoft.com/office/drawing/2014/main" id="{13EB95FE-E2E2-4BC7-7FA3-80C49F4F05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5E37D5-8882-FEB0-3F1A-CB7A1F167986}"/>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454856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46422-5D62-A7BE-D6F4-66F830039A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BDF781B-BBF6-BA51-120A-2B85C5CAFED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162B5B-E7C2-910F-D968-4B4AAFE14936}"/>
              </a:ext>
            </a:extLst>
          </p:cNvPr>
          <p:cNvSpPr>
            <a:spLocks noGrp="1"/>
          </p:cNvSpPr>
          <p:nvPr>
            <p:ph type="dt" sz="half" idx="10"/>
          </p:nvPr>
        </p:nvSpPr>
        <p:spPr/>
        <p:txBody>
          <a:bodyPr/>
          <a:lstStyle/>
          <a:p>
            <a:fld id="{1D58D7A1-8482-4E82-BF4A-5F1EE8150CB9}" type="datetimeFigureOut">
              <a:rPr lang="en-US" smtClean="0"/>
              <a:t>6/24/2024</a:t>
            </a:fld>
            <a:endParaRPr lang="en-US"/>
          </a:p>
        </p:txBody>
      </p:sp>
      <p:sp>
        <p:nvSpPr>
          <p:cNvPr id="5" name="Footer Placeholder 4">
            <a:extLst>
              <a:ext uri="{FF2B5EF4-FFF2-40B4-BE49-F238E27FC236}">
                <a16:creationId xmlns:a16="http://schemas.microsoft.com/office/drawing/2014/main" id="{89269244-31C2-AB06-39CD-828E124C60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C0B61A-736D-3A56-D36A-5AD6DDAB8695}"/>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374990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E8521-55BE-BB44-F7E0-820264966A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23FC41-D045-D6A3-6F56-D7536C4B77B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1457161-19D8-2DA0-AAC1-E030306979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389A4C-52DD-EABB-E4EB-0D81B9CC4755}"/>
              </a:ext>
            </a:extLst>
          </p:cNvPr>
          <p:cNvSpPr>
            <a:spLocks noGrp="1"/>
          </p:cNvSpPr>
          <p:nvPr>
            <p:ph type="dt" sz="half" idx="10"/>
          </p:nvPr>
        </p:nvSpPr>
        <p:spPr/>
        <p:txBody>
          <a:bodyPr/>
          <a:lstStyle/>
          <a:p>
            <a:fld id="{1D58D7A1-8482-4E82-BF4A-5F1EE8150CB9}" type="datetimeFigureOut">
              <a:rPr lang="en-US" smtClean="0"/>
              <a:t>6/24/2024</a:t>
            </a:fld>
            <a:endParaRPr lang="en-US"/>
          </a:p>
        </p:txBody>
      </p:sp>
      <p:sp>
        <p:nvSpPr>
          <p:cNvPr id="6" name="Footer Placeholder 5">
            <a:extLst>
              <a:ext uri="{FF2B5EF4-FFF2-40B4-BE49-F238E27FC236}">
                <a16:creationId xmlns:a16="http://schemas.microsoft.com/office/drawing/2014/main" id="{082A3AB2-C87A-21DB-F839-7F1F68022AA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19FD42-6DFA-29A1-66BF-9D923660DAA5}"/>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35312322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C4E54-4283-5EEB-9991-1F43337595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A5D067-352A-13C1-9314-B0471F357D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A3F2E-16E5-DC48-0058-9D8794715E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5AC549-8EF2-6C0B-7CA0-13077C9660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2CD6D39-6EA7-F054-B7F1-3052A17485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DF75AE-74CA-BC3E-090A-3536470CED8A}"/>
              </a:ext>
            </a:extLst>
          </p:cNvPr>
          <p:cNvSpPr>
            <a:spLocks noGrp="1"/>
          </p:cNvSpPr>
          <p:nvPr>
            <p:ph type="dt" sz="half" idx="10"/>
          </p:nvPr>
        </p:nvSpPr>
        <p:spPr/>
        <p:txBody>
          <a:bodyPr/>
          <a:lstStyle/>
          <a:p>
            <a:fld id="{1D58D7A1-8482-4E82-BF4A-5F1EE8150CB9}" type="datetimeFigureOut">
              <a:rPr lang="en-US" smtClean="0"/>
              <a:t>6/24/2024</a:t>
            </a:fld>
            <a:endParaRPr lang="en-US"/>
          </a:p>
        </p:txBody>
      </p:sp>
      <p:sp>
        <p:nvSpPr>
          <p:cNvPr id="8" name="Footer Placeholder 7">
            <a:extLst>
              <a:ext uri="{FF2B5EF4-FFF2-40B4-BE49-F238E27FC236}">
                <a16:creationId xmlns:a16="http://schemas.microsoft.com/office/drawing/2014/main" id="{3C17B32E-0C63-D549-6EBF-D2E47C60EE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F3CC13-6E4A-EFDD-64F5-41E126DB1360}"/>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19826710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61C5CF-298C-D9BB-EFF6-BE9E50F58F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8C03B93-8090-96B2-4944-933621218728}"/>
              </a:ext>
            </a:extLst>
          </p:cNvPr>
          <p:cNvSpPr>
            <a:spLocks noGrp="1"/>
          </p:cNvSpPr>
          <p:nvPr>
            <p:ph type="dt" sz="half" idx="10"/>
          </p:nvPr>
        </p:nvSpPr>
        <p:spPr/>
        <p:txBody>
          <a:bodyPr/>
          <a:lstStyle/>
          <a:p>
            <a:fld id="{1D58D7A1-8482-4E82-BF4A-5F1EE8150CB9}" type="datetimeFigureOut">
              <a:rPr lang="en-US" smtClean="0"/>
              <a:t>6/24/2024</a:t>
            </a:fld>
            <a:endParaRPr lang="en-US"/>
          </a:p>
        </p:txBody>
      </p:sp>
      <p:sp>
        <p:nvSpPr>
          <p:cNvPr id="4" name="Footer Placeholder 3">
            <a:extLst>
              <a:ext uri="{FF2B5EF4-FFF2-40B4-BE49-F238E27FC236}">
                <a16:creationId xmlns:a16="http://schemas.microsoft.com/office/drawing/2014/main" id="{819F004A-834D-C4CB-F3C3-D1ABC6443C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CE71C5-45DD-A1A7-0458-8A307677B8A4}"/>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2837409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B0DE3E2-A09A-4C23-20EA-DC7CACD84A46}"/>
              </a:ext>
            </a:extLst>
          </p:cNvPr>
          <p:cNvSpPr>
            <a:spLocks noGrp="1"/>
          </p:cNvSpPr>
          <p:nvPr>
            <p:ph type="dt" sz="half" idx="10"/>
          </p:nvPr>
        </p:nvSpPr>
        <p:spPr/>
        <p:txBody>
          <a:bodyPr/>
          <a:lstStyle/>
          <a:p>
            <a:fld id="{1D58D7A1-8482-4E82-BF4A-5F1EE8150CB9}" type="datetimeFigureOut">
              <a:rPr lang="en-US" smtClean="0"/>
              <a:t>6/24/2024</a:t>
            </a:fld>
            <a:endParaRPr lang="en-US"/>
          </a:p>
        </p:txBody>
      </p:sp>
      <p:sp>
        <p:nvSpPr>
          <p:cNvPr id="3" name="Footer Placeholder 2">
            <a:extLst>
              <a:ext uri="{FF2B5EF4-FFF2-40B4-BE49-F238E27FC236}">
                <a16:creationId xmlns:a16="http://schemas.microsoft.com/office/drawing/2014/main" id="{899C6409-88A6-CA66-8B88-65DCDE30E51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9DA6F31-7BBD-92BA-281D-00500213CD63}"/>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1516326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3C9A9-E8E3-C222-C0D3-D28E62FA50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8865C10-C527-EFB0-8060-4F4FE6A0A6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92FB123-FC10-BD0C-19F1-A0F583210C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F1DC71-BA79-1FF1-80E2-70BEFD71EB99}"/>
              </a:ext>
            </a:extLst>
          </p:cNvPr>
          <p:cNvSpPr>
            <a:spLocks noGrp="1"/>
          </p:cNvSpPr>
          <p:nvPr>
            <p:ph type="dt" sz="half" idx="10"/>
          </p:nvPr>
        </p:nvSpPr>
        <p:spPr/>
        <p:txBody>
          <a:bodyPr/>
          <a:lstStyle/>
          <a:p>
            <a:fld id="{1D58D7A1-8482-4E82-BF4A-5F1EE8150CB9}" type="datetimeFigureOut">
              <a:rPr lang="en-US" smtClean="0"/>
              <a:t>6/24/2024</a:t>
            </a:fld>
            <a:endParaRPr lang="en-US"/>
          </a:p>
        </p:txBody>
      </p:sp>
      <p:sp>
        <p:nvSpPr>
          <p:cNvPr id="6" name="Footer Placeholder 5">
            <a:extLst>
              <a:ext uri="{FF2B5EF4-FFF2-40B4-BE49-F238E27FC236}">
                <a16:creationId xmlns:a16="http://schemas.microsoft.com/office/drawing/2014/main" id="{15C36D66-B76C-D135-56F0-45332884B0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F83E1A-3473-1A48-FD09-F7C44276552B}"/>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2927719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4573-6716-8C22-37FC-6F8D4890D7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4E5E0F-3239-A5F7-206B-C3B11AA68F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3560DF-804C-F4AB-08FD-EE564D56B6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BB8D18-9FAE-E39C-9918-F8E8C90A1FC2}"/>
              </a:ext>
            </a:extLst>
          </p:cNvPr>
          <p:cNvSpPr>
            <a:spLocks noGrp="1"/>
          </p:cNvSpPr>
          <p:nvPr>
            <p:ph type="dt" sz="half" idx="10"/>
          </p:nvPr>
        </p:nvSpPr>
        <p:spPr/>
        <p:txBody>
          <a:bodyPr/>
          <a:lstStyle/>
          <a:p>
            <a:fld id="{1D58D7A1-8482-4E82-BF4A-5F1EE8150CB9}" type="datetimeFigureOut">
              <a:rPr lang="en-US" smtClean="0"/>
              <a:t>6/24/2024</a:t>
            </a:fld>
            <a:endParaRPr lang="en-US"/>
          </a:p>
        </p:txBody>
      </p:sp>
      <p:sp>
        <p:nvSpPr>
          <p:cNvPr id="6" name="Footer Placeholder 5">
            <a:extLst>
              <a:ext uri="{FF2B5EF4-FFF2-40B4-BE49-F238E27FC236}">
                <a16:creationId xmlns:a16="http://schemas.microsoft.com/office/drawing/2014/main" id="{1FB5EE13-BC80-08AE-F3BC-7A475CEE12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A8BF94-3A63-8D6A-2777-FDBE70B3EB39}"/>
              </a:ext>
            </a:extLst>
          </p:cNvPr>
          <p:cNvSpPr>
            <a:spLocks noGrp="1"/>
          </p:cNvSpPr>
          <p:nvPr>
            <p:ph type="sldNum" sz="quarter" idx="12"/>
          </p:nvPr>
        </p:nvSpPr>
        <p:spPr/>
        <p:txBody>
          <a:bodyPr/>
          <a:lstStyle/>
          <a:p>
            <a:fld id="{1126918B-CB9A-4A67-9D3A-584608A61FC2}" type="slidenum">
              <a:rPr lang="en-US" smtClean="0"/>
              <a:t>‹#›</a:t>
            </a:fld>
            <a:endParaRPr lang="en-US"/>
          </a:p>
        </p:txBody>
      </p:sp>
    </p:spTree>
    <p:extLst>
      <p:ext uri="{BB962C8B-B14F-4D97-AF65-F5344CB8AC3E}">
        <p14:creationId xmlns:p14="http://schemas.microsoft.com/office/powerpoint/2010/main" val="24548520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D3940A-929A-94FE-BD52-7730C3C8D9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1A099E-C5C1-52B4-893B-36FA06CCE55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8A2BBA-04FC-CB43-766B-18C20FBCFD6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D58D7A1-8482-4E82-BF4A-5F1EE8150CB9}" type="datetimeFigureOut">
              <a:rPr lang="en-US" smtClean="0"/>
              <a:t>6/24/2024</a:t>
            </a:fld>
            <a:endParaRPr lang="en-US"/>
          </a:p>
        </p:txBody>
      </p:sp>
      <p:sp>
        <p:nvSpPr>
          <p:cNvPr id="5" name="Footer Placeholder 4">
            <a:extLst>
              <a:ext uri="{FF2B5EF4-FFF2-40B4-BE49-F238E27FC236}">
                <a16:creationId xmlns:a16="http://schemas.microsoft.com/office/drawing/2014/main" id="{FA3E34A6-D2E6-0CFE-6A3E-8A904F929E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E4B6C43C-435A-CB4E-FB73-6E2F08EDF52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126918B-CB9A-4A67-9D3A-584608A61FC2}" type="slidenum">
              <a:rPr lang="en-US" smtClean="0"/>
              <a:t>‹#›</a:t>
            </a:fld>
            <a:endParaRPr lang="en-US"/>
          </a:p>
        </p:txBody>
      </p:sp>
    </p:spTree>
    <p:extLst>
      <p:ext uri="{BB962C8B-B14F-4D97-AF65-F5344CB8AC3E}">
        <p14:creationId xmlns:p14="http://schemas.microsoft.com/office/powerpoint/2010/main" val="156185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4376-C423-820D-1AD2-1AE572C951A4}"/>
              </a:ext>
            </a:extLst>
          </p:cNvPr>
          <p:cNvSpPr>
            <a:spLocks noGrp="1"/>
          </p:cNvSpPr>
          <p:nvPr>
            <p:ph type="ctrTitle"/>
          </p:nvPr>
        </p:nvSpPr>
        <p:spPr>
          <a:xfrm>
            <a:off x="1524000" y="1122363"/>
            <a:ext cx="9144000" cy="715581"/>
          </a:xfrm>
        </p:spPr>
        <p:txBody>
          <a:bodyPr>
            <a:normAutofit fontScale="90000"/>
          </a:bodyPr>
          <a:lstStyle/>
          <a:p>
            <a:r>
              <a:rPr lang="en-US" dirty="0"/>
              <a:t>HDR Inspired Auto Exposure</a:t>
            </a:r>
          </a:p>
        </p:txBody>
      </p:sp>
      <p:sp>
        <p:nvSpPr>
          <p:cNvPr id="3" name="Subtitle 2">
            <a:extLst>
              <a:ext uri="{FF2B5EF4-FFF2-40B4-BE49-F238E27FC236}">
                <a16:creationId xmlns:a16="http://schemas.microsoft.com/office/drawing/2014/main" id="{8179EA3C-B04E-617F-8862-BB04D9E2AB0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8039015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3849E-FD14-45D0-6E02-0C213408A34A}"/>
              </a:ext>
            </a:extLst>
          </p:cNvPr>
          <p:cNvSpPr>
            <a:spLocks noGrp="1"/>
          </p:cNvSpPr>
          <p:nvPr>
            <p:ph type="title"/>
          </p:nvPr>
        </p:nvSpPr>
        <p:spPr>
          <a:xfrm>
            <a:off x="0" y="1"/>
            <a:ext cx="10515600" cy="779318"/>
          </a:xfrm>
        </p:spPr>
        <p:txBody>
          <a:bodyPr>
            <a:normAutofit/>
          </a:bodyPr>
          <a:lstStyle/>
          <a:p>
            <a:r>
              <a:rPr lang="en-US" sz="3600" dirty="0"/>
              <a:t>Weight Curve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348308-8AA8-79EB-A8B7-31450E7FBE1C}"/>
                  </a:ext>
                </a:extLst>
              </p:cNvPr>
              <p:cNvSpPr>
                <a:spLocks noGrp="1"/>
              </p:cNvSpPr>
              <p:nvPr>
                <p:ph idx="1"/>
              </p:nvPr>
            </p:nvSpPr>
            <p:spPr>
              <a:xfrm>
                <a:off x="0" y="921616"/>
                <a:ext cx="10515600" cy="4351338"/>
              </a:xfrm>
            </p:spPr>
            <p:txBody>
              <a:bodyPr>
                <a:normAutofit/>
              </a:bodyPr>
              <a:lstStyle/>
              <a:p>
                <a:r>
                  <a:rPr lang="en-US" sz="1800" dirty="0"/>
                  <a:t>We will incorporate two parts into the projected relative S/N ratio which will be the weight curve. </a:t>
                </a:r>
              </a:p>
              <a:p>
                <a:pPr marL="800100" lvl="1" indent="-342900">
                  <a:buFont typeface="+mj-lt"/>
                  <a:buAutoNum type="arabicPeriod"/>
                </a:pPr>
                <a:r>
                  <a:rPr lang="en-US" sz="1400" dirty="0"/>
                  <a:t>Poisson Error</a:t>
                </a:r>
              </a:p>
              <a:p>
                <a:pPr marL="800100" lvl="1" indent="-342900">
                  <a:buFont typeface="+mj-lt"/>
                  <a:buAutoNum type="arabicPeriod"/>
                </a:pPr>
                <a:r>
                  <a:rPr lang="en-US" sz="1400" dirty="0"/>
                  <a:t>Extrapolation Error</a:t>
                </a:r>
              </a:p>
              <a:p>
                <a:r>
                  <a:rPr lang="en-US" sz="1800" dirty="0"/>
                  <a:t>This isn’t too crazy, just figure out S/N ratio. We found noise in the previous section and signal is I</a:t>
                </a:r>
              </a:p>
              <a:p>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𝑆</m:t>
                        </m:r>
                      </m:num>
                      <m:den>
                        <m:r>
                          <a:rPr lang="en-US" sz="1800" b="0" i="1" smtClean="0">
                            <a:latin typeface="Cambria Math" panose="02040503050406030204" pitchFamily="18" charset="0"/>
                          </a:rPr>
                          <m:t>𝑁</m:t>
                        </m:r>
                      </m:den>
                    </m:f>
                    <m:r>
                      <a:rPr lang="en-US" sz="1800" b="0" i="1" smtClean="0">
                        <a:latin typeface="Cambria Math" panose="02040503050406030204" pitchFamily="18" charset="0"/>
                      </a:rPr>
                      <m:t>=</m:t>
                    </m:r>
                    <m:f>
                      <m:fPr>
                        <m:ctrlPr>
                          <a:rPr lang="en-US" sz="1800" i="1" smtClean="0">
                            <a:latin typeface="Cambria Math" panose="02040503050406030204" pitchFamily="18" charset="0"/>
                          </a:rPr>
                        </m:ctrlPr>
                      </m:fPr>
                      <m:num>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num>
                      <m:den>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m:rPr>
                            <m:nor/>
                          </m:rPr>
                          <a:rPr lang="en-US" sz="1800" dirty="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num>
                          <m:den>
                            <m:sSup>
                              <m:sSupPr>
                                <m:ctrlPr>
                                  <a:rPr lang="en-US" sz="1800" b="0" i="1" smtClean="0">
                                    <a:latin typeface="Cambria Math" panose="02040503050406030204" pitchFamily="18" charset="0"/>
                                    <a:ea typeface="Cambria Math" panose="02040503050406030204" pitchFamily="18" charset="0"/>
                                  </a:rPr>
                                </m:ctrlPr>
                              </m:sSup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den>
                        </m:f>
                      </m:den>
                    </m:f>
                  </m:oMath>
                </a14:m>
                <a:endParaRPr lang="en-US" sz="1800" dirty="0"/>
              </a:p>
              <a:p>
                <a:r>
                  <a:rPr lang="en-US" sz="1800" dirty="0"/>
                  <a:t>Given exp time is in the equation, we will have 3 different curves for each of the eventual 3 exposure times. </a:t>
                </a:r>
              </a:p>
              <a:p>
                <a:pPr marL="342900" indent="-342900">
                  <a:buFont typeface="+mj-lt"/>
                  <a:buAutoNum type="arabicPeriod"/>
                </a:pPr>
                <a:endParaRPr lang="en-US" sz="1800" dirty="0"/>
              </a:p>
            </p:txBody>
          </p:sp>
        </mc:Choice>
        <mc:Fallback xmlns="">
          <p:sp>
            <p:nvSpPr>
              <p:cNvPr id="3" name="Content Placeholder 2">
                <a:extLst>
                  <a:ext uri="{FF2B5EF4-FFF2-40B4-BE49-F238E27FC236}">
                    <a16:creationId xmlns:a16="http://schemas.microsoft.com/office/drawing/2014/main" id="{43348308-8AA8-79EB-A8B7-31450E7FBE1C}"/>
                  </a:ext>
                </a:extLst>
              </p:cNvPr>
              <p:cNvSpPr>
                <a:spLocks noGrp="1" noRot="1" noChangeAspect="1" noMove="1" noResize="1" noEditPoints="1" noAdjustHandles="1" noChangeArrowheads="1" noChangeShapeType="1" noTextEdit="1"/>
              </p:cNvSpPr>
              <p:nvPr>
                <p:ph idx="1"/>
              </p:nvPr>
            </p:nvSpPr>
            <p:spPr>
              <a:xfrm>
                <a:off x="0" y="921616"/>
                <a:ext cx="10515600" cy="4351338"/>
              </a:xfrm>
              <a:blipFill>
                <a:blip r:embed="rId2"/>
                <a:stretch>
                  <a:fillRect l="-348" t="-1261"/>
                </a:stretch>
              </a:blipFill>
            </p:spPr>
            <p:txBody>
              <a:bodyPr/>
              <a:lstStyle/>
              <a:p>
                <a:r>
                  <a:rPr lang="en-US">
                    <a:noFill/>
                  </a:rPr>
                  <a:t> </a:t>
                </a:r>
              </a:p>
            </p:txBody>
          </p:sp>
        </mc:Fallback>
      </mc:AlternateContent>
    </p:spTree>
    <p:extLst>
      <p:ext uri="{BB962C8B-B14F-4D97-AF65-F5344CB8AC3E}">
        <p14:creationId xmlns:p14="http://schemas.microsoft.com/office/powerpoint/2010/main" val="1321274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61BF58-6D6D-B5BC-9996-736FD910004C}"/>
              </a:ext>
            </a:extLst>
          </p:cNvPr>
          <p:cNvPicPr>
            <a:picLocks noChangeAspect="1"/>
          </p:cNvPicPr>
          <p:nvPr/>
        </p:nvPicPr>
        <p:blipFill>
          <a:blip r:embed="rId2"/>
          <a:stretch>
            <a:fillRect/>
          </a:stretch>
        </p:blipFill>
        <p:spPr>
          <a:xfrm>
            <a:off x="-1" y="182882"/>
            <a:ext cx="3767328" cy="2854242"/>
          </a:xfrm>
          <a:prstGeom prst="rect">
            <a:avLst/>
          </a:prstGeom>
        </p:spPr>
      </p:pic>
      <p:pic>
        <p:nvPicPr>
          <p:cNvPr id="6" name="Picture 5">
            <a:extLst>
              <a:ext uri="{FF2B5EF4-FFF2-40B4-BE49-F238E27FC236}">
                <a16:creationId xmlns:a16="http://schemas.microsoft.com/office/drawing/2014/main" id="{8A3DEA0B-E36A-5675-F33D-2EBB31A9745F}"/>
              </a:ext>
            </a:extLst>
          </p:cNvPr>
          <p:cNvPicPr>
            <a:picLocks noChangeAspect="1"/>
          </p:cNvPicPr>
          <p:nvPr/>
        </p:nvPicPr>
        <p:blipFill>
          <a:blip r:embed="rId3"/>
          <a:stretch>
            <a:fillRect/>
          </a:stretch>
        </p:blipFill>
        <p:spPr>
          <a:xfrm>
            <a:off x="3943584" y="91441"/>
            <a:ext cx="3798908" cy="2854242"/>
          </a:xfrm>
          <a:prstGeom prst="rect">
            <a:avLst/>
          </a:prstGeom>
        </p:spPr>
      </p:pic>
      <p:pic>
        <p:nvPicPr>
          <p:cNvPr id="9" name="Picture 8">
            <a:extLst>
              <a:ext uri="{FF2B5EF4-FFF2-40B4-BE49-F238E27FC236}">
                <a16:creationId xmlns:a16="http://schemas.microsoft.com/office/drawing/2014/main" id="{6B260A86-4D88-1E60-8726-E398165D0AD9}"/>
              </a:ext>
            </a:extLst>
          </p:cNvPr>
          <p:cNvPicPr>
            <a:picLocks noChangeAspect="1"/>
          </p:cNvPicPr>
          <p:nvPr/>
        </p:nvPicPr>
        <p:blipFill>
          <a:blip r:embed="rId4"/>
          <a:stretch>
            <a:fillRect/>
          </a:stretch>
        </p:blipFill>
        <p:spPr>
          <a:xfrm>
            <a:off x="7918749" y="91441"/>
            <a:ext cx="3953232" cy="2945683"/>
          </a:xfrm>
          <a:prstGeom prst="rect">
            <a:avLst/>
          </a:prstGeom>
        </p:spPr>
      </p:pic>
      <p:sp>
        <p:nvSpPr>
          <p:cNvPr id="10" name="TextBox 9">
            <a:extLst>
              <a:ext uri="{FF2B5EF4-FFF2-40B4-BE49-F238E27FC236}">
                <a16:creationId xmlns:a16="http://schemas.microsoft.com/office/drawing/2014/main" id="{0C68945C-A41A-A03D-0B19-2F8435D01E23}"/>
              </a:ext>
            </a:extLst>
          </p:cNvPr>
          <p:cNvSpPr txBox="1"/>
          <p:nvPr/>
        </p:nvSpPr>
        <p:spPr>
          <a:xfrm>
            <a:off x="1106424" y="1435608"/>
            <a:ext cx="740908" cy="369332"/>
          </a:xfrm>
          <a:prstGeom prst="rect">
            <a:avLst/>
          </a:prstGeom>
          <a:noFill/>
        </p:spPr>
        <p:txBody>
          <a:bodyPr wrap="none" rtlCol="0">
            <a:spAutoFit/>
          </a:bodyPr>
          <a:lstStyle/>
          <a:p>
            <a:r>
              <a:rPr lang="en-US" dirty="0"/>
              <a:t>10ms</a:t>
            </a:r>
          </a:p>
        </p:txBody>
      </p:sp>
      <p:sp>
        <p:nvSpPr>
          <p:cNvPr id="11" name="TextBox 10">
            <a:extLst>
              <a:ext uri="{FF2B5EF4-FFF2-40B4-BE49-F238E27FC236}">
                <a16:creationId xmlns:a16="http://schemas.microsoft.com/office/drawing/2014/main" id="{124516F3-597E-6120-E1CC-338CF5CFCAE2}"/>
              </a:ext>
            </a:extLst>
          </p:cNvPr>
          <p:cNvSpPr txBox="1"/>
          <p:nvPr/>
        </p:nvSpPr>
        <p:spPr>
          <a:xfrm>
            <a:off x="5879858" y="1518562"/>
            <a:ext cx="864339" cy="369332"/>
          </a:xfrm>
          <a:prstGeom prst="rect">
            <a:avLst/>
          </a:prstGeom>
          <a:noFill/>
        </p:spPr>
        <p:txBody>
          <a:bodyPr wrap="none" rtlCol="0">
            <a:spAutoFit/>
          </a:bodyPr>
          <a:lstStyle/>
          <a:p>
            <a:r>
              <a:rPr lang="en-US" dirty="0"/>
              <a:t>150ms</a:t>
            </a:r>
          </a:p>
        </p:txBody>
      </p:sp>
      <p:sp>
        <p:nvSpPr>
          <p:cNvPr id="12" name="TextBox 11">
            <a:extLst>
              <a:ext uri="{FF2B5EF4-FFF2-40B4-BE49-F238E27FC236}">
                <a16:creationId xmlns:a16="http://schemas.microsoft.com/office/drawing/2014/main" id="{DC79A3BB-3672-FA85-C0F4-D58AF290AF99}"/>
              </a:ext>
            </a:extLst>
          </p:cNvPr>
          <p:cNvSpPr txBox="1"/>
          <p:nvPr/>
        </p:nvSpPr>
        <p:spPr>
          <a:xfrm>
            <a:off x="9895365" y="1518562"/>
            <a:ext cx="987771" cy="369332"/>
          </a:xfrm>
          <a:prstGeom prst="rect">
            <a:avLst/>
          </a:prstGeom>
          <a:noFill/>
        </p:spPr>
        <p:txBody>
          <a:bodyPr wrap="none" rtlCol="0">
            <a:spAutoFit/>
          </a:bodyPr>
          <a:lstStyle/>
          <a:p>
            <a:r>
              <a:rPr lang="en-US" dirty="0"/>
              <a:t>1000ms</a:t>
            </a:r>
          </a:p>
        </p:txBody>
      </p:sp>
      <p:sp>
        <p:nvSpPr>
          <p:cNvPr id="13" name="TextBox 12">
            <a:extLst>
              <a:ext uri="{FF2B5EF4-FFF2-40B4-BE49-F238E27FC236}">
                <a16:creationId xmlns:a16="http://schemas.microsoft.com/office/drawing/2014/main" id="{E2F7C95B-911F-E013-D1BF-8E9FE9C93652}"/>
              </a:ext>
            </a:extLst>
          </p:cNvPr>
          <p:cNvSpPr txBox="1"/>
          <p:nvPr/>
        </p:nvSpPr>
        <p:spPr>
          <a:xfrm>
            <a:off x="237744" y="3364992"/>
            <a:ext cx="556563" cy="338554"/>
          </a:xfrm>
          <a:prstGeom prst="rect">
            <a:avLst/>
          </a:prstGeom>
          <a:noFill/>
        </p:spPr>
        <p:txBody>
          <a:bodyPr wrap="none" rtlCol="0">
            <a:spAutoFit/>
          </a:bodyPr>
          <a:lstStyle/>
          <a:p>
            <a:pPr marL="285750" indent="-285750">
              <a:buFont typeface="Arial" panose="020B0604020202020204" pitchFamily="34" charset="0"/>
              <a:buChar char="•"/>
            </a:pPr>
            <a:r>
              <a:rPr lang="en-US" sz="1600" dirty="0"/>
              <a:t>  </a:t>
            </a:r>
          </a:p>
        </p:txBody>
      </p:sp>
      <p:pic>
        <p:nvPicPr>
          <p:cNvPr id="14" name="Picture 13">
            <a:extLst>
              <a:ext uri="{FF2B5EF4-FFF2-40B4-BE49-F238E27FC236}">
                <a16:creationId xmlns:a16="http://schemas.microsoft.com/office/drawing/2014/main" id="{EFB34264-DA2C-3AC1-97C2-D59ED36A42A9}"/>
              </a:ext>
            </a:extLst>
          </p:cNvPr>
          <p:cNvPicPr>
            <a:picLocks noChangeAspect="1"/>
          </p:cNvPicPr>
          <p:nvPr/>
        </p:nvPicPr>
        <p:blipFill>
          <a:blip r:embed="rId5"/>
          <a:stretch>
            <a:fillRect/>
          </a:stretch>
        </p:blipFill>
        <p:spPr>
          <a:xfrm>
            <a:off x="3470998" y="3097285"/>
            <a:ext cx="4714296" cy="3529419"/>
          </a:xfrm>
          <a:prstGeom prst="rect">
            <a:avLst/>
          </a:prstGeom>
        </p:spPr>
      </p:pic>
      <p:sp>
        <p:nvSpPr>
          <p:cNvPr id="15" name="TextBox 14">
            <a:extLst>
              <a:ext uri="{FF2B5EF4-FFF2-40B4-BE49-F238E27FC236}">
                <a16:creationId xmlns:a16="http://schemas.microsoft.com/office/drawing/2014/main" id="{1E526008-7274-0552-CCA2-D2C12A582D3D}"/>
              </a:ext>
            </a:extLst>
          </p:cNvPr>
          <p:cNvSpPr txBox="1"/>
          <p:nvPr/>
        </p:nvSpPr>
        <p:spPr>
          <a:xfrm>
            <a:off x="6096000" y="4861994"/>
            <a:ext cx="864339" cy="369332"/>
          </a:xfrm>
          <a:prstGeom prst="rect">
            <a:avLst/>
          </a:prstGeom>
          <a:noFill/>
        </p:spPr>
        <p:txBody>
          <a:bodyPr wrap="none" rtlCol="0">
            <a:spAutoFit/>
          </a:bodyPr>
          <a:lstStyle/>
          <a:p>
            <a:r>
              <a:rPr lang="en-US" dirty="0"/>
              <a:t>150ms</a:t>
            </a:r>
          </a:p>
        </p:txBody>
      </p:sp>
      <p:sp>
        <p:nvSpPr>
          <p:cNvPr id="16" name="TextBox 15">
            <a:extLst>
              <a:ext uri="{FF2B5EF4-FFF2-40B4-BE49-F238E27FC236}">
                <a16:creationId xmlns:a16="http://schemas.microsoft.com/office/drawing/2014/main" id="{953294A8-6900-CD32-C612-8BF28D95EBD9}"/>
              </a:ext>
            </a:extLst>
          </p:cNvPr>
          <p:cNvSpPr txBox="1"/>
          <p:nvPr/>
        </p:nvSpPr>
        <p:spPr>
          <a:xfrm>
            <a:off x="5977128" y="5567052"/>
            <a:ext cx="740908" cy="369332"/>
          </a:xfrm>
          <a:prstGeom prst="rect">
            <a:avLst/>
          </a:prstGeom>
          <a:noFill/>
        </p:spPr>
        <p:txBody>
          <a:bodyPr wrap="none" rtlCol="0">
            <a:spAutoFit/>
          </a:bodyPr>
          <a:lstStyle/>
          <a:p>
            <a:r>
              <a:rPr lang="en-US" dirty="0"/>
              <a:t>10ms</a:t>
            </a:r>
          </a:p>
        </p:txBody>
      </p:sp>
      <p:sp>
        <p:nvSpPr>
          <p:cNvPr id="17" name="TextBox 16">
            <a:extLst>
              <a:ext uri="{FF2B5EF4-FFF2-40B4-BE49-F238E27FC236}">
                <a16:creationId xmlns:a16="http://schemas.microsoft.com/office/drawing/2014/main" id="{83895C0A-C845-3B24-65D2-F5A2E4E1982C}"/>
              </a:ext>
            </a:extLst>
          </p:cNvPr>
          <p:cNvSpPr txBox="1"/>
          <p:nvPr/>
        </p:nvSpPr>
        <p:spPr>
          <a:xfrm>
            <a:off x="5136006" y="3840480"/>
            <a:ext cx="987771" cy="369332"/>
          </a:xfrm>
          <a:prstGeom prst="rect">
            <a:avLst/>
          </a:prstGeom>
          <a:noFill/>
        </p:spPr>
        <p:txBody>
          <a:bodyPr wrap="none" rtlCol="0">
            <a:spAutoFit/>
          </a:bodyPr>
          <a:lstStyle/>
          <a:p>
            <a:r>
              <a:rPr lang="en-US" dirty="0"/>
              <a:t>1000ms</a:t>
            </a:r>
          </a:p>
        </p:txBody>
      </p:sp>
    </p:spTree>
    <p:extLst>
      <p:ext uri="{BB962C8B-B14F-4D97-AF65-F5344CB8AC3E}">
        <p14:creationId xmlns:p14="http://schemas.microsoft.com/office/powerpoint/2010/main" val="1729479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488EC-4663-1DE7-5968-9C42AE12C18C}"/>
              </a:ext>
            </a:extLst>
          </p:cNvPr>
          <p:cNvSpPr>
            <a:spLocks noGrp="1"/>
          </p:cNvSpPr>
          <p:nvPr>
            <p:ph type="title"/>
          </p:nvPr>
        </p:nvSpPr>
        <p:spPr>
          <a:xfrm>
            <a:off x="0" y="18255"/>
            <a:ext cx="10515600" cy="841281"/>
          </a:xfrm>
        </p:spPr>
        <p:txBody>
          <a:bodyPr>
            <a:normAutofit/>
          </a:bodyPr>
          <a:lstStyle/>
          <a:p>
            <a:r>
              <a:rPr lang="en-US" sz="4000" dirty="0"/>
              <a:t>HDR exposure time choices</a:t>
            </a:r>
          </a:p>
        </p:txBody>
      </p:sp>
      <p:sp>
        <p:nvSpPr>
          <p:cNvPr id="3" name="Content Placeholder 2">
            <a:extLst>
              <a:ext uri="{FF2B5EF4-FFF2-40B4-BE49-F238E27FC236}">
                <a16:creationId xmlns:a16="http://schemas.microsoft.com/office/drawing/2014/main" id="{57737129-C794-C4BD-3392-7B6B29B8B279}"/>
              </a:ext>
            </a:extLst>
          </p:cNvPr>
          <p:cNvSpPr>
            <a:spLocks noGrp="1"/>
          </p:cNvSpPr>
          <p:nvPr>
            <p:ph idx="1"/>
          </p:nvPr>
        </p:nvSpPr>
        <p:spPr>
          <a:xfrm>
            <a:off x="0" y="984344"/>
            <a:ext cx="12079224" cy="2572672"/>
          </a:xfrm>
        </p:spPr>
        <p:txBody>
          <a:bodyPr>
            <a:normAutofit/>
          </a:bodyPr>
          <a:lstStyle/>
          <a:p>
            <a:r>
              <a:rPr lang="en-US" sz="1600" dirty="0"/>
              <a:t>This is a tricky one, but really can be described </a:t>
            </a:r>
            <a:r>
              <a:rPr lang="en-US" sz="1600"/>
              <a:t>by three </a:t>
            </a:r>
            <a:r>
              <a:rPr lang="en-US" sz="1600" dirty="0"/>
              <a:t>parameters: threshold for lowest acceptable pixel value in a single image, minimum and maximum exposure time. </a:t>
            </a:r>
          </a:p>
          <a:p>
            <a:r>
              <a:rPr lang="en-US" sz="1600" dirty="0"/>
              <a:t>These parameters may not be clear at first. Lets, talk about them in more detail. The first is about establishing a baseline effective S/N for the pixel. If that is 10k counts, then for any pixels I care about in the image, I want it to be at least 10k counts in at least 1 frame and also not be saturated. </a:t>
            </a:r>
          </a:p>
          <a:p>
            <a:r>
              <a:rPr lang="en-US" sz="1600" dirty="0"/>
              <a:t>Lets explore what this process looks like.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C6373B4-BDA6-9009-203E-9A5EE81E7FF4}"/>
                  </a:ext>
                </a:extLst>
              </p:cNvPr>
              <p:cNvSpPr txBox="1"/>
              <p:nvPr/>
            </p:nvSpPr>
            <p:spPr>
              <a:xfrm>
                <a:off x="274320" y="2628478"/>
                <a:ext cx="11804904" cy="384720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𝑒𝑥𝑝𝑜𝑠𝑢𝑟𝑒</m:t>
                          </m:r>
                          <m:r>
                            <a:rPr lang="en-US" b="0" i="1" smtClean="0">
                              <a:latin typeface="Cambria Math" panose="02040503050406030204" pitchFamily="18" charset="0"/>
                            </a:rPr>
                            <m:t> </m:t>
                          </m:r>
                          <m:r>
                            <a:rPr lang="en-US" b="0" i="1" smtClean="0">
                              <a:latin typeface="Cambria Math" panose="02040503050406030204" pitchFamily="18" charset="0"/>
                            </a:rPr>
                            <m:t>𝑡𝑖𝑚𝑒</m:t>
                          </m:r>
                        </m:e>
                      </m:func>
                      <m:r>
                        <a:rPr lang="en-US" b="0" i="0"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r>
                            <a:rPr lang="en-US" b="0" i="1" smtClean="0">
                              <a:latin typeface="Cambria Math" panose="02040503050406030204" pitchFamily="18" charset="0"/>
                            </a:rPr>
                            <m:t>𝑒𝑥𝑝𝑜𝑠𝑢𝑟𝑒</m:t>
                          </m:r>
                          <m:r>
                            <a:rPr lang="en-US" b="0" i="1" smtClean="0">
                              <a:latin typeface="Cambria Math" panose="02040503050406030204" pitchFamily="18" charset="0"/>
                            </a:rPr>
                            <m:t> </m:t>
                          </m:r>
                          <m:r>
                            <a:rPr lang="en-US" b="0" i="1" smtClean="0">
                              <a:latin typeface="Cambria Math" panose="02040503050406030204" pitchFamily="18" charset="0"/>
                            </a:rPr>
                            <m:t>𝑡𝑖𝑚𝑒</m:t>
                          </m:r>
                          <m:r>
                            <a:rPr lang="en-US" b="0" i="1" smtClean="0">
                              <a:latin typeface="Cambria Math" panose="02040503050406030204" pitchFamily="18" charset="0"/>
                            </a:rPr>
                            <m:t>, </m:t>
                          </m:r>
                          <m:r>
                            <a:rPr lang="en-US" b="0" i="1" smtClean="0">
                              <a:latin typeface="Cambria Math" panose="02040503050406030204" pitchFamily="18" charset="0"/>
                            </a:rPr>
                            <m:t>𝑇</m:t>
                          </m:r>
                          <m:r>
                            <a:rPr lang="en-US" b="0" i="1" smtClean="0">
                              <a:latin typeface="Cambria Math" panose="02040503050406030204" pitchFamily="18" charset="0"/>
                            </a:rPr>
                            <m:t>=</m:t>
                          </m:r>
                          <m:r>
                            <a:rPr lang="en-US" b="0" i="1" smtClean="0">
                              <a:latin typeface="Cambria Math" panose="02040503050406030204" pitchFamily="18" charset="0"/>
                            </a:rPr>
                            <m:t>𝑡h𝑟𝑒𝑠h𝑜𝑙𝑑</m:t>
                          </m:r>
                          <m:r>
                            <a:rPr lang="en-US" b="0" i="1" smtClean="0">
                              <a:latin typeface="Cambria Math" panose="02040503050406030204" pitchFamily="18" charset="0"/>
                            </a:rPr>
                            <m:t> </m:t>
                          </m:r>
                          <m:r>
                            <a:rPr lang="en-US" b="0" i="1" smtClean="0">
                              <a:latin typeface="Cambria Math" panose="02040503050406030204" pitchFamily="18" charset="0"/>
                            </a:rPr>
                            <m:t>𝑓𝑜𝑟</m:t>
                          </m:r>
                          <m:r>
                            <a:rPr lang="en-US" b="0" i="1" smtClean="0">
                              <a:latin typeface="Cambria Math" panose="02040503050406030204" pitchFamily="18" charset="0"/>
                            </a:rPr>
                            <m:t> </m:t>
                          </m:r>
                          <m:r>
                            <a:rPr lang="en-US" b="0" i="1" smtClean="0">
                              <a:latin typeface="Cambria Math" panose="02040503050406030204" pitchFamily="18" charset="0"/>
                            </a:rPr>
                            <m:t>𝑠𝑖𝑛𝑔𝑙𝑒</m:t>
                          </m:r>
                          <m:r>
                            <a:rPr lang="en-US" b="0" i="1" smtClean="0">
                              <a:latin typeface="Cambria Math" panose="02040503050406030204" pitchFamily="18" charset="0"/>
                            </a:rPr>
                            <m:t> </m:t>
                          </m:r>
                          <m:r>
                            <a:rPr lang="en-US" b="0" i="1" smtClean="0">
                              <a:latin typeface="Cambria Math" panose="02040503050406030204" pitchFamily="18" charset="0"/>
                            </a:rPr>
                            <m:t>𝑖𝑚𝑎𝑔𝑒</m:t>
                          </m:r>
                          <m:r>
                            <a:rPr lang="en-US" b="0" i="1" smtClean="0">
                              <a:latin typeface="Cambria Math" panose="02040503050406030204" pitchFamily="18" charset="0"/>
                            </a:rPr>
                            <m:t> </m:t>
                          </m:r>
                          <m:r>
                            <a:rPr lang="en-US" b="0" i="1" smtClean="0">
                              <a:latin typeface="Cambria Math" panose="02040503050406030204" pitchFamily="18" charset="0"/>
                            </a:rPr>
                            <m:t>𝑣𝑎𝑙𝑢𝑒</m:t>
                          </m:r>
                          <m:r>
                            <a:rPr lang="en-US" b="0" i="1" smtClean="0">
                              <a:latin typeface="Cambria Math" panose="02040503050406030204" pitchFamily="18" charset="0"/>
                            </a:rPr>
                            <m:t> </m:t>
                          </m:r>
                          <m:r>
                            <a:rPr lang="en-US" b="0" i="1" smtClean="0">
                              <a:latin typeface="Cambria Math" panose="02040503050406030204" pitchFamily="18" charset="0"/>
                            </a:rPr>
                            <m:t>𝑡h𝑎𝑡</m:t>
                          </m:r>
                          <m:r>
                            <a:rPr lang="en-US" b="0" i="1" smtClean="0">
                              <a:latin typeface="Cambria Math" panose="02040503050406030204" pitchFamily="18" charset="0"/>
                            </a:rPr>
                            <m:t> </m:t>
                          </m:r>
                          <m:r>
                            <a:rPr lang="en-US" b="0" i="1" smtClean="0">
                              <a:latin typeface="Cambria Math" panose="02040503050406030204" pitchFamily="18" charset="0"/>
                            </a:rPr>
                            <m:t>𝑖𝑠</m:t>
                          </m:r>
                          <m:r>
                            <a:rPr lang="en-US" b="0" i="1" smtClean="0">
                              <a:latin typeface="Cambria Math" panose="02040503050406030204" pitchFamily="18" charset="0"/>
                            </a:rPr>
                            <m:t> </m:t>
                          </m:r>
                          <m:r>
                            <a:rPr lang="en-US" b="0" i="1" smtClean="0">
                              <a:latin typeface="Cambria Math" panose="02040503050406030204" pitchFamily="18" charset="0"/>
                            </a:rPr>
                            <m:t>𝑎𝑐𝑐𝑒𝑝𝑡𝑎𝑏𝑙𝑒</m:t>
                          </m:r>
                        </m:e>
                      </m:func>
                    </m:oMath>
                  </m:oMathPara>
                </a14:m>
                <a:endParaRPr lang="en-US" b="0" dirty="0"/>
              </a:p>
              <a:p>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𝑀</m:t>
                      </m:r>
                      <m:r>
                        <a:rPr lang="en-US" b="0" i="1" smtClean="0">
                          <a:latin typeface="Cambria Math" panose="02040503050406030204" pitchFamily="18" charset="0"/>
                        </a:rPr>
                        <m:t>=</m:t>
                      </m:r>
                      <m:r>
                        <a:rPr lang="en-US" b="0" i="1" smtClean="0">
                          <a:latin typeface="Cambria Math" panose="02040503050406030204" pitchFamily="18" charset="0"/>
                        </a:rPr>
                        <m:t>𝑚𝑎𝑥𝑖𝑚𝑢𝑚</m:t>
                      </m:r>
                      <m:r>
                        <a:rPr lang="en-US" b="0" i="1" smtClean="0">
                          <a:latin typeface="Cambria Math" panose="02040503050406030204" pitchFamily="18" charset="0"/>
                        </a:rPr>
                        <m:t> </m:t>
                      </m:r>
                      <m:r>
                        <a:rPr lang="en-US" b="0" i="1" smtClean="0">
                          <a:latin typeface="Cambria Math" panose="02040503050406030204" pitchFamily="18" charset="0"/>
                        </a:rPr>
                        <m:t>𝑚𝑎𝑔𝑛𝑖𝑓𝑖𝑐𝑎𝑡𝑖𝑜𝑛</m:t>
                      </m:r>
                      <m:r>
                        <a:rPr lang="en-US" b="0" i="1" smtClean="0">
                          <a:latin typeface="Cambria Math" panose="02040503050406030204" pitchFamily="18" charset="0"/>
                        </a:rPr>
                        <m:t> </m:t>
                      </m:r>
                      <m:r>
                        <a:rPr lang="en-US" b="0" i="1" smtClean="0">
                          <a:latin typeface="Cambria Math" panose="02040503050406030204" pitchFamily="18" charset="0"/>
                        </a:rPr>
                        <m:t>𝑓𝑎𝑐𝑡𝑜𝑟</m:t>
                      </m:r>
                      <m:r>
                        <a:rPr lang="en-US" b="0" i="1" smtClean="0">
                          <a:latin typeface="Cambria Math" panose="02040503050406030204" pitchFamily="18" charset="0"/>
                        </a:rPr>
                        <m:t> </m:t>
                      </m:r>
                      <m:r>
                        <a:rPr lang="en-US" b="0" i="1" smtClean="0">
                          <a:latin typeface="Cambria Math" panose="02040503050406030204" pitchFamily="18" charset="0"/>
                        </a:rPr>
                        <m:t>𝑏𝑒𝑡𝑤𝑒𝑒𝑛</m:t>
                      </m:r>
                      <m:r>
                        <a:rPr lang="en-US" b="0" i="1" smtClean="0">
                          <a:latin typeface="Cambria Math" panose="02040503050406030204" pitchFamily="18" charset="0"/>
                        </a:rPr>
                        <m:t> </m:t>
                      </m:r>
                      <m:r>
                        <a:rPr lang="en-US" b="0" i="1" smtClean="0">
                          <a:latin typeface="Cambria Math" panose="02040503050406030204" pitchFamily="18" charset="0"/>
                        </a:rPr>
                        <m:t>𝑖𝑚𝑎𝑔𝑒</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65536</m:t>
                          </m:r>
                        </m:num>
                        <m:den>
                          <m:r>
                            <a:rPr lang="en-US" b="0" i="1" smtClean="0">
                              <a:latin typeface="Cambria Math" panose="02040503050406030204" pitchFamily="18" charset="0"/>
                            </a:rPr>
                            <m:t>𝑇</m:t>
                          </m:r>
                        </m:den>
                      </m:f>
                    </m:oMath>
                  </m:oMathPara>
                </a14:m>
                <a:endParaRPr lang="en-US" b="0" dirty="0"/>
              </a:p>
              <a:p>
                <a:pPr/>
                <a14:m>
                  <m:oMathPara xmlns:m="http://schemas.openxmlformats.org/officeDocument/2006/math">
                    <m:oMathParaPr>
                      <m:jc m:val="left"/>
                    </m:oMathParaPr>
                    <m:oMath xmlns:m="http://schemas.openxmlformats.org/officeDocument/2006/math">
                      <m:f>
                        <m:fPr>
                          <m:ctrlPr>
                            <a:rPr lang="en-US" i="1" smtClean="0">
                              <a:latin typeface="Cambria Math" panose="02040503050406030204" pitchFamily="18" charset="0"/>
                            </a:rPr>
                          </m:ctrlPr>
                        </m:fPr>
                        <m:num>
                          <m:sSub>
                            <m:sSubPr>
                              <m:ctrlPr>
                                <a:rPr lang="en-US"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𝑛</m:t>
                              </m:r>
                              <m:r>
                                <a:rPr lang="en-US" b="0" i="1" smtClean="0">
                                  <a:latin typeface="Cambria Math" panose="02040503050406030204" pitchFamily="18" charset="0"/>
                                </a:rPr>
                                <m:t>−1</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den>
                      </m:f>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1, </m:t>
                      </m:r>
                      <m:r>
                        <a:rPr lang="en-US" b="0" i="1" smtClean="0">
                          <a:latin typeface="Cambria Math" panose="02040503050406030204" pitchFamily="18" charset="0"/>
                          <a:ea typeface="Cambria Math" panose="02040503050406030204" pitchFamily="18" charset="0"/>
                        </a:rPr>
                        <m:t>𝑤h𝑒𝑟𝑒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𝑛</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𝑖𝑠</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𝑙𝑜𝑤𝑒𝑠𝑡</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𝑖𝑛𝑡𝑒𝑔𝑒𝑟</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𝑡𝑜</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𝑠𝑎𝑡𝑖𝑠𝑓𝑦</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𝑡h𝑒</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𝑒𝑞𝑢𝑎𝑙𝑖𝑡𝑦</m:t>
                      </m:r>
                    </m:oMath>
                  </m:oMathPara>
                </a14:m>
                <a:endParaRPr lang="en-US" b="0" dirty="0">
                  <a:ea typeface="Cambria Math" panose="02040503050406030204" pitchFamily="18" charset="0"/>
                </a:endParaRPr>
              </a:p>
              <a:p>
                <a:pPr/>
                <a14:m>
                  <m:oMathPara xmlns:m="http://schemas.openxmlformats.org/officeDocument/2006/math">
                    <m:oMathParaPr>
                      <m:jc m:val="left"/>
                    </m:oMathParaPr>
                    <m:oMath xmlns:m="http://schemas.openxmlformats.org/officeDocument/2006/math">
                      <m:d>
                        <m:dPr>
                          <m:begChr m:val="⌈"/>
                          <m:endChr m:val="⌉"/>
                          <m:ctrlPr>
                            <a:rPr lang="en-US" i="1" smtClean="0">
                              <a:latin typeface="Cambria Math" panose="02040503050406030204" pitchFamily="18" charset="0"/>
                            </a:rPr>
                          </m:ctrlPr>
                        </m:dPr>
                        <m:e>
                          <m:f>
                            <m:fPr>
                              <m:ctrlPr>
                                <a:rPr lang="en-US" i="1">
                                  <a:latin typeface="Cambria Math" panose="02040503050406030204" pitchFamily="18" charset="0"/>
                                </a:rPr>
                              </m:ctrlPr>
                            </m:fPr>
                            <m:num>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f>
                                    <m:fPr>
                                      <m:ctrlPr>
                                        <a:rPr lang="en-US" i="1">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𝑛</m:t>
                                          </m:r>
                                        </m:sub>
                                      </m:sSub>
                                    </m:num>
                                    <m:den>
                                      <m:sSub>
                                        <m:sSubPr>
                                          <m:ctrlPr>
                                            <a:rPr lang="en-US" i="1">
                                              <a:latin typeface="Cambria Math" panose="02040503050406030204" pitchFamily="18" charset="0"/>
                                            </a:rPr>
                                          </m:ctrlPr>
                                        </m:sSubPr>
                                        <m:e>
                                          <m:r>
                                            <a:rPr lang="en-US" i="1">
                                              <a:latin typeface="Cambria Math" panose="02040503050406030204" pitchFamily="18" charset="0"/>
                                            </a:rPr>
                                            <m:t>𝐸</m:t>
                                          </m:r>
                                        </m:e>
                                        <m:sub>
                                          <m:r>
                                            <a:rPr lang="en-US" i="1">
                                              <a:latin typeface="Cambria Math" panose="02040503050406030204" pitchFamily="18" charset="0"/>
                                            </a:rPr>
                                            <m:t>0</m:t>
                                          </m:r>
                                        </m:sub>
                                      </m:sSub>
                                    </m:den>
                                  </m:f>
                                </m:e>
                              </m:func>
                            </m:num>
                            <m:den>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𝑀</m:t>
                                  </m:r>
                                </m:e>
                              </m:func>
                            </m:den>
                          </m:f>
                          <m:r>
                            <a:rPr lang="en-US" i="1">
                              <a:latin typeface="Cambria Math" panose="02040503050406030204" pitchFamily="18" charset="0"/>
                            </a:rPr>
                            <m:t>+1</m:t>
                          </m:r>
                        </m:e>
                      </m:d>
                      <m:r>
                        <a:rPr lang="en-US" b="0" i="1" smtClean="0">
                          <a:latin typeface="Cambria Math" panose="02040503050406030204" pitchFamily="18" charset="0"/>
                        </a:rPr>
                        <m:t>=</m:t>
                      </m:r>
                      <m:r>
                        <a:rPr lang="en-US" b="0" i="1" smtClean="0">
                          <a:latin typeface="Cambria Math" panose="02040503050406030204" pitchFamily="18" charset="0"/>
                        </a:rPr>
                        <m:t>𝑛</m:t>
                      </m:r>
                    </m:oMath>
                  </m:oMathPara>
                </a14:m>
                <a:endParaRPr lang="en-US" dirty="0"/>
              </a:p>
              <a:p>
                <a:pPr/>
                <a14:m>
                  <m:oMathPara xmlns:m="http://schemas.openxmlformats.org/officeDocument/2006/math">
                    <m:oMathParaPr>
                      <m:jc m:val="left"/>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 </m:t>
                      </m:r>
                      <m:rad>
                        <m:radPr>
                          <m:ctrlPr>
                            <a:rPr lang="en-US" b="0" i="1" smtClean="0">
                              <a:latin typeface="Cambria Math" panose="02040503050406030204" pitchFamily="18" charset="0"/>
                            </a:rPr>
                          </m:ctrlPr>
                        </m:radPr>
                        <m:deg>
                          <m:r>
                            <m:rPr>
                              <m:brk m:alnAt="7"/>
                            </m:rPr>
                            <a:rPr lang="en-US" b="0" i="1" smtClean="0">
                              <a:latin typeface="Cambria Math" panose="02040503050406030204" pitchFamily="18" charset="0"/>
                            </a:rPr>
                            <m:t>𝑛</m:t>
                          </m:r>
                          <m:r>
                            <a:rPr lang="en-US" b="0" i="1" smtClean="0">
                              <a:latin typeface="Cambria Math" panose="02040503050406030204" pitchFamily="18" charset="0"/>
                            </a:rPr>
                            <m:t>−1</m:t>
                          </m:r>
                        </m:deg>
                        <m:e>
                          <m:f>
                            <m:fPr>
                              <m:ctrlPr>
                                <a:rPr lang="en-US" b="0" i="1" smtClean="0">
                                  <a:latin typeface="Cambria Math" panose="02040503050406030204" pitchFamily="18" charset="0"/>
                                </a:rPr>
                              </m:ctrlPr>
                            </m:fPr>
                            <m:num>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num>
                            <m:den>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den>
                          </m:f>
                        </m:e>
                      </m:rad>
                    </m:oMath>
                  </m:oMathPara>
                </a14:m>
                <a:endParaRPr lang="en-US" dirty="0"/>
              </a:p>
              <a:p>
                <a14:m>
                  <m:oMath xmlns:m="http://schemas.openxmlformats.org/officeDocument/2006/math">
                    <m:r>
                      <a:rPr lang="en-US" b="0" i="1" smtClean="0">
                        <a:latin typeface="Cambria Math" panose="02040503050406030204" pitchFamily="18" charset="0"/>
                      </a:rPr>
                      <m:t>𝑖𝑓</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𝑛</m:t>
                        </m:r>
                      </m:sub>
                    </m:sSub>
                    <m:r>
                      <a:rPr lang="en-US" b="0" i="1" smtClean="0">
                        <a:latin typeface="Cambria Math" panose="02040503050406030204" pitchFamily="18" charset="0"/>
                      </a:rPr>
                      <m:t>=727,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0</m:t>
                        </m:r>
                      </m:sub>
                    </m:sSub>
                    <m:r>
                      <a:rPr lang="en-US" b="0" i="1" smtClean="0">
                        <a:latin typeface="Cambria Math" panose="02040503050406030204" pitchFamily="18" charset="0"/>
                      </a:rPr>
                      <m:t>=47, </m:t>
                    </m:r>
                    <m:r>
                      <a:rPr lang="en-US" b="0" i="1" smtClean="0">
                        <a:latin typeface="Cambria Math" panose="02040503050406030204" pitchFamily="18" charset="0"/>
                      </a:rPr>
                      <m:t>𝑇</m:t>
                    </m:r>
                    <m:r>
                      <a:rPr lang="en-US" b="0" i="1" smtClean="0">
                        <a:latin typeface="Cambria Math" panose="02040503050406030204" pitchFamily="18" charset="0"/>
                      </a:rPr>
                      <m:t>=10</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𝑡h𝑒𝑛</m:t>
                    </m:r>
                    <m:r>
                      <a:rPr lang="en-US" b="0" i="1" smtClean="0">
                        <a:latin typeface="Cambria Math" panose="02040503050406030204" pitchFamily="18" charset="0"/>
                      </a:rPr>
                      <m:t> </m:t>
                    </m:r>
                    <m:r>
                      <a:rPr lang="en-US" b="0" i="1" smtClean="0">
                        <a:latin typeface="Cambria Math" panose="02040503050406030204" pitchFamily="18" charset="0"/>
                      </a:rPr>
                      <m:t>𝑛</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1.18</m:t>
                            </m:r>
                          </m:num>
                          <m:den>
                            <m:r>
                              <a:rPr lang="en-US" b="0" i="1" smtClean="0">
                                <a:latin typeface="Cambria Math" panose="02040503050406030204" pitchFamily="18" charset="0"/>
                              </a:rPr>
                              <m:t>0.81</m:t>
                            </m:r>
                          </m:den>
                        </m:f>
                        <m:r>
                          <a:rPr lang="en-US" b="0" i="1" smtClean="0">
                            <a:latin typeface="Cambria Math" panose="02040503050406030204" pitchFamily="18" charset="0"/>
                          </a:rPr>
                          <m:t>+1</m:t>
                        </m:r>
                      </m:e>
                    </m:d>
                    <m:r>
                      <a:rPr lang="en-US" b="0" i="1" smtClean="0">
                        <a:latin typeface="Cambria Math" panose="02040503050406030204" pitchFamily="18" charset="0"/>
                      </a:rPr>
                      <m:t>=3,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=3.92 </m:t>
                    </m:r>
                    <m:r>
                      <a:rPr lang="en-US" b="0" i="1" smtClean="0">
                        <a:latin typeface="Cambria Math" panose="02040503050406030204" pitchFamily="18" charset="0"/>
                      </a:rPr>
                      <m:t>𝑎𝑛𝑑</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𝑟𝑒𝑎𝑙</m:t>
                        </m:r>
                      </m:sub>
                    </m:sSub>
                    <m:r>
                      <a:rPr lang="en-US" b="0" i="1" smtClean="0">
                        <a:latin typeface="Cambria Math" panose="02040503050406030204" pitchFamily="18" charset="0"/>
                      </a:rPr>
                      <m:t>=16712</m:t>
                    </m:r>
                  </m:oMath>
                </a14:m>
                <a:r>
                  <a:rPr lang="en-US" dirty="0"/>
                  <a:t>, also in the lowest exp frame, all pixels with at least a count of 1084 will hit 16.7k counts and with 650 counts will hit 10k counts (the min threshold)</a:t>
                </a:r>
              </a:p>
            </p:txBody>
          </p:sp>
        </mc:Choice>
        <mc:Fallback xmlns="">
          <p:sp>
            <p:nvSpPr>
              <p:cNvPr id="6" name="TextBox 5">
                <a:extLst>
                  <a:ext uri="{FF2B5EF4-FFF2-40B4-BE49-F238E27FC236}">
                    <a16:creationId xmlns:a16="http://schemas.microsoft.com/office/drawing/2014/main" id="{BC6373B4-BDA6-9009-203E-9A5EE81E7FF4}"/>
                  </a:ext>
                </a:extLst>
              </p:cNvPr>
              <p:cNvSpPr txBox="1">
                <a:spLocks noRot="1" noChangeAspect="1" noMove="1" noResize="1" noEditPoints="1" noAdjustHandles="1" noChangeArrowheads="1" noChangeShapeType="1" noTextEdit="1"/>
              </p:cNvSpPr>
              <p:nvPr/>
            </p:nvSpPr>
            <p:spPr>
              <a:xfrm>
                <a:off x="274320" y="2628478"/>
                <a:ext cx="11804904" cy="3847207"/>
              </a:xfrm>
              <a:prstGeom prst="rect">
                <a:avLst/>
              </a:prstGeom>
              <a:blipFill>
                <a:blip r:embed="rId2"/>
                <a:stretch>
                  <a:fillRect l="-413" b="-1743"/>
                </a:stretch>
              </a:blipFill>
            </p:spPr>
            <p:txBody>
              <a:bodyPr/>
              <a:lstStyle/>
              <a:p>
                <a:r>
                  <a:rPr lang="en-US">
                    <a:noFill/>
                  </a:rPr>
                  <a:t> </a:t>
                </a:r>
              </a:p>
            </p:txBody>
          </p:sp>
        </mc:Fallback>
      </mc:AlternateContent>
    </p:spTree>
    <p:extLst>
      <p:ext uri="{BB962C8B-B14F-4D97-AF65-F5344CB8AC3E}">
        <p14:creationId xmlns:p14="http://schemas.microsoft.com/office/powerpoint/2010/main" val="38767230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4212D-9FFE-7E5F-4F39-22BD89D3A96C}"/>
              </a:ext>
            </a:extLst>
          </p:cNvPr>
          <p:cNvSpPr>
            <a:spLocks noGrp="1"/>
          </p:cNvSpPr>
          <p:nvPr>
            <p:ph type="title"/>
          </p:nvPr>
        </p:nvSpPr>
        <p:spPr>
          <a:xfrm>
            <a:off x="0" y="86042"/>
            <a:ext cx="10515600" cy="594995"/>
          </a:xfrm>
        </p:spPr>
        <p:txBody>
          <a:bodyPr>
            <a:normAutofit fontScale="90000"/>
          </a:bodyPr>
          <a:lstStyle/>
          <a:p>
            <a:r>
              <a:rPr lang="en-US" dirty="0"/>
              <a:t>Error Revisited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CBF1BCC-5089-1963-324B-BDC1A6746C01}"/>
                  </a:ext>
                </a:extLst>
              </p:cNvPr>
              <p:cNvSpPr>
                <a:spLocks noGrp="1"/>
              </p:cNvSpPr>
              <p:nvPr>
                <p:ph idx="1"/>
              </p:nvPr>
            </p:nvSpPr>
            <p:spPr>
              <a:xfrm>
                <a:off x="0" y="801497"/>
                <a:ext cx="12262104" cy="2408047"/>
              </a:xfrm>
            </p:spPr>
            <p:txBody>
              <a:bodyPr>
                <a:normAutofit lnSpcReduction="10000"/>
              </a:bodyPr>
              <a:lstStyle/>
              <a:p>
                <a:r>
                  <a:rPr lang="en-US" sz="1800" dirty="0"/>
                  <a:t>Previously we addressed that error was about 6.5% when a 10ms pixel with an intensity of 1k was used.</a:t>
                </a:r>
              </a:p>
              <a:p>
                <a:r>
                  <a:rPr lang="en-US" sz="1800" dirty="0"/>
                  <a:t>We need to add onto this by making a more accurate realistic estimation as the previous example would not have saturated the 2</a:t>
                </a:r>
                <a:r>
                  <a:rPr lang="en-US" sz="1800" baseline="30000" dirty="0"/>
                  <a:t>nd</a:t>
                </a:r>
                <a:r>
                  <a:rPr lang="en-US" sz="1800" dirty="0"/>
                  <a:t> image and thus the final reconstructed image would be much lower. The previous slide demonstrated a much more realistic scenario. To find a max error situation, lets assume we are looking at a pixel that just hit max at the highest exposure time, this way it will leverage the extrapolation the absolute most as the pixel in the highest exposure cannot be used. </a:t>
                </a:r>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=47,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=184,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m:t>
                        </m:r>
                      </m:e>
                      <m:sub>
                        <m:r>
                          <a:rPr lang="en-US" sz="1800" b="0" i="1" smtClean="0">
                            <a:latin typeface="Cambria Math" panose="02040503050406030204" pitchFamily="18" charset="0"/>
                          </a:rPr>
                          <m:t>2</m:t>
                        </m:r>
                      </m:sub>
                    </m:sSub>
                    <m:r>
                      <a:rPr lang="en-US" sz="1800" b="0" i="1" smtClean="0">
                        <a:latin typeface="Cambria Math" panose="02040503050406030204" pitchFamily="18" charset="0"/>
                      </a:rPr>
                      <m:t>=727,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=4255,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=16681,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=0.23,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=0.77,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=0.04,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=.0125</m:t>
                    </m:r>
                  </m:oMath>
                </a14:m>
                <a:endParaRPr lang="en-US" sz="1800" b="0" dirty="0"/>
              </a:p>
              <a:p>
                <a14:m>
                  <m:oMath xmlns:m="http://schemas.openxmlformats.org/officeDocument/2006/math">
                    <m:r>
                      <a:rPr lang="en-US" sz="1800" b="1" i="1" smtClean="0">
                        <a:latin typeface="Cambria Math" panose="02040503050406030204" pitchFamily="18" charset="0"/>
                      </a:rPr>
                      <m:t>𝒕𝒐𝒕𝒂𝒍</m:t>
                    </m:r>
                    <m:r>
                      <a:rPr lang="en-US" sz="1800" b="1" i="1" smtClean="0">
                        <a:latin typeface="Cambria Math" panose="02040503050406030204" pitchFamily="18" charset="0"/>
                      </a:rPr>
                      <m:t> </m:t>
                    </m:r>
                    <m:r>
                      <a:rPr lang="en-US" sz="1800" b="1" i="1" smtClean="0">
                        <a:latin typeface="Cambria Math" panose="02040503050406030204" pitchFamily="18" charset="0"/>
                      </a:rPr>
                      <m:t>𝒆𝒓𝒓𝒐𝒓</m:t>
                    </m:r>
                    <m:r>
                      <a:rPr lang="en-US" sz="1800" b="1" i="1" smtClean="0">
                        <a:latin typeface="Cambria Math" panose="02040503050406030204" pitchFamily="18" charset="0"/>
                      </a:rPr>
                      <m:t> </m:t>
                    </m:r>
                    <m:r>
                      <a:rPr lang="en-US" sz="1800" b="1" i="1" smtClean="0">
                        <a:latin typeface="Cambria Math" panose="02040503050406030204" pitchFamily="18" charset="0"/>
                      </a:rPr>
                      <m:t>𝒂𝒔</m:t>
                    </m:r>
                    <m:r>
                      <a:rPr lang="en-US" sz="1800" b="1" i="1" smtClean="0">
                        <a:latin typeface="Cambria Math" panose="02040503050406030204" pitchFamily="18" charset="0"/>
                      </a:rPr>
                      <m:t> % </m:t>
                    </m:r>
                    <m:r>
                      <a:rPr lang="en-US" sz="1800" b="1" i="1" smtClean="0">
                        <a:latin typeface="Cambria Math" panose="02040503050406030204" pitchFamily="18" charset="0"/>
                      </a:rPr>
                      <m:t>𝒐𝒇</m:t>
                    </m:r>
                    <m:r>
                      <a:rPr lang="en-US" sz="1800" b="1" i="1" smtClean="0">
                        <a:latin typeface="Cambria Math" panose="02040503050406030204" pitchFamily="18" charset="0"/>
                      </a:rPr>
                      <m:t> </m:t>
                    </m:r>
                    <m:sSubSup>
                      <m:sSubSupPr>
                        <m:ctrlPr>
                          <a:rPr lang="en-US" sz="1800" b="1" i="1" smtClean="0">
                            <a:latin typeface="Cambria Math" panose="02040503050406030204" pitchFamily="18" charset="0"/>
                          </a:rPr>
                        </m:ctrlPr>
                      </m:sSubSupPr>
                      <m:e>
                        <m:r>
                          <a:rPr lang="en-US" sz="1800" b="1" i="1" smtClean="0">
                            <a:latin typeface="Cambria Math" panose="02040503050406030204" pitchFamily="18" charset="0"/>
                          </a:rPr>
                          <m:t>𝑰</m:t>
                        </m:r>
                      </m:e>
                      <m:sub>
                        <m:r>
                          <a:rPr lang="en-US" sz="1800" b="1" i="1" smtClean="0">
                            <a:latin typeface="Cambria Math" panose="02040503050406030204" pitchFamily="18" charset="0"/>
                          </a:rPr>
                          <m:t>𝟐</m:t>
                        </m:r>
                      </m:sub>
                      <m:sup>
                        <m:r>
                          <a:rPr lang="en-US" sz="1800" b="1" i="1" smtClean="0">
                            <a:latin typeface="Cambria Math" panose="02040503050406030204" pitchFamily="18" charset="0"/>
                          </a:rPr>
                          <m:t>𝑷</m:t>
                        </m:r>
                      </m:sup>
                    </m:sSubSup>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m:t>
                        </m:r>
                        <m:r>
                          <a:rPr lang="en-US" sz="1800" b="0" i="1" smtClean="0">
                            <a:latin typeface="Cambria Math" panose="02040503050406030204" pitchFamily="18" charset="0"/>
                          </a:rPr>
                          <m:t>𝑤</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𝑤</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𝑛𝑜𝑖𝑠𝑒</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)∗100=(.0092+0.0076)∗100=</m:t>
                    </m:r>
                    <m:r>
                      <a:rPr lang="en-US" sz="1800" b="1" i="1" smtClean="0">
                        <a:latin typeface="Cambria Math" panose="02040503050406030204" pitchFamily="18" charset="0"/>
                      </a:rPr>
                      <m:t>𝟏</m:t>
                    </m:r>
                    <m:r>
                      <a:rPr lang="en-US" sz="1800" b="1" i="1" smtClean="0">
                        <a:latin typeface="Cambria Math" panose="02040503050406030204" pitchFamily="18" charset="0"/>
                      </a:rPr>
                      <m:t>.</m:t>
                    </m:r>
                    <m:r>
                      <a:rPr lang="en-US" sz="1800" b="1" i="1" smtClean="0">
                        <a:latin typeface="Cambria Math" panose="02040503050406030204" pitchFamily="18" charset="0"/>
                      </a:rPr>
                      <m:t>𝟔𝟖</m:t>
                    </m:r>
                    <m:r>
                      <a:rPr lang="en-US" sz="1800" b="1" i="1" smtClean="0">
                        <a:latin typeface="Cambria Math" panose="02040503050406030204" pitchFamily="18" charset="0"/>
                      </a:rPr>
                      <m:t>% </m:t>
                    </m:r>
                  </m:oMath>
                </a14:m>
                <a:endParaRPr lang="en-US" sz="1800" b="1" dirty="0"/>
              </a:p>
            </p:txBody>
          </p:sp>
        </mc:Choice>
        <mc:Fallback xmlns="">
          <p:sp>
            <p:nvSpPr>
              <p:cNvPr id="3" name="Content Placeholder 2">
                <a:extLst>
                  <a:ext uri="{FF2B5EF4-FFF2-40B4-BE49-F238E27FC236}">
                    <a16:creationId xmlns:a16="http://schemas.microsoft.com/office/drawing/2014/main" id="{CCBF1BCC-5089-1963-324B-BDC1A6746C01}"/>
                  </a:ext>
                </a:extLst>
              </p:cNvPr>
              <p:cNvSpPr>
                <a:spLocks noGrp="1" noRot="1" noChangeAspect="1" noMove="1" noResize="1" noEditPoints="1" noAdjustHandles="1" noChangeArrowheads="1" noChangeShapeType="1" noTextEdit="1"/>
              </p:cNvSpPr>
              <p:nvPr>
                <p:ph idx="1"/>
              </p:nvPr>
            </p:nvSpPr>
            <p:spPr>
              <a:xfrm>
                <a:off x="0" y="801497"/>
                <a:ext cx="12262104" cy="2408047"/>
              </a:xfrm>
              <a:blipFill>
                <a:blip r:embed="rId2"/>
                <a:stretch>
                  <a:fillRect l="-298" t="-303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04D5F77F-7040-E00F-E391-0587674BFB60}"/>
              </a:ext>
            </a:extLst>
          </p:cNvPr>
          <p:cNvSpPr txBox="1"/>
          <p:nvPr/>
        </p:nvSpPr>
        <p:spPr>
          <a:xfrm>
            <a:off x="149352" y="3511296"/>
            <a:ext cx="11740896" cy="646331"/>
          </a:xfrm>
          <a:prstGeom prst="rect">
            <a:avLst/>
          </a:prstGeom>
          <a:noFill/>
        </p:spPr>
        <p:txBody>
          <a:bodyPr wrap="square" rtlCol="0">
            <a:spAutoFit/>
          </a:bodyPr>
          <a:lstStyle/>
          <a:p>
            <a:pPr marL="285750" indent="-285750">
              <a:buFont typeface="Arial" panose="020B0604020202020204" pitchFamily="34" charset="0"/>
              <a:buChar char="•"/>
            </a:pPr>
            <a:r>
              <a:rPr lang="en-US" dirty="0"/>
              <a:t>Instead of an error over 5% as in the previous framing, we can see that the realistic framing gives us a far more acceptable error.  </a:t>
            </a:r>
          </a:p>
        </p:txBody>
      </p:sp>
      <p:pic>
        <p:nvPicPr>
          <p:cNvPr id="7" name="Picture 6">
            <a:extLst>
              <a:ext uri="{FF2B5EF4-FFF2-40B4-BE49-F238E27FC236}">
                <a16:creationId xmlns:a16="http://schemas.microsoft.com/office/drawing/2014/main" id="{E1050623-3749-E386-BA40-EBF8ED4F1315}"/>
              </a:ext>
            </a:extLst>
          </p:cNvPr>
          <p:cNvPicPr>
            <a:picLocks noChangeAspect="1"/>
          </p:cNvPicPr>
          <p:nvPr/>
        </p:nvPicPr>
        <p:blipFill>
          <a:blip r:embed="rId3"/>
          <a:stretch>
            <a:fillRect/>
          </a:stretch>
        </p:blipFill>
        <p:spPr>
          <a:xfrm>
            <a:off x="8598357" y="4059936"/>
            <a:ext cx="3444291" cy="2631314"/>
          </a:xfrm>
          <a:prstGeom prst="rect">
            <a:avLst/>
          </a:prstGeom>
        </p:spPr>
      </p:pic>
      <p:pic>
        <p:nvPicPr>
          <p:cNvPr id="9" name="Picture 8">
            <a:extLst>
              <a:ext uri="{FF2B5EF4-FFF2-40B4-BE49-F238E27FC236}">
                <a16:creationId xmlns:a16="http://schemas.microsoft.com/office/drawing/2014/main" id="{61E6B8C6-7856-FEBA-2155-0C2EDB0BC176}"/>
              </a:ext>
            </a:extLst>
          </p:cNvPr>
          <p:cNvPicPr>
            <a:picLocks noChangeAspect="1"/>
          </p:cNvPicPr>
          <p:nvPr/>
        </p:nvPicPr>
        <p:blipFill>
          <a:blip r:embed="rId4"/>
          <a:stretch>
            <a:fillRect/>
          </a:stretch>
        </p:blipFill>
        <p:spPr>
          <a:xfrm>
            <a:off x="4945361" y="4059936"/>
            <a:ext cx="3479321" cy="2631314"/>
          </a:xfrm>
          <a:prstGeom prst="rect">
            <a:avLst/>
          </a:prstGeom>
        </p:spPr>
      </p:pic>
      <p:sp>
        <p:nvSpPr>
          <p:cNvPr id="10" name="TextBox 9">
            <a:extLst>
              <a:ext uri="{FF2B5EF4-FFF2-40B4-BE49-F238E27FC236}">
                <a16:creationId xmlns:a16="http://schemas.microsoft.com/office/drawing/2014/main" id="{75155292-09C8-F5AE-37DE-9A81AB6DDC26}"/>
              </a:ext>
            </a:extLst>
          </p:cNvPr>
          <p:cNvSpPr txBox="1"/>
          <p:nvPr/>
        </p:nvSpPr>
        <p:spPr>
          <a:xfrm>
            <a:off x="5684075" y="4157627"/>
            <a:ext cx="2001895" cy="369332"/>
          </a:xfrm>
          <a:prstGeom prst="rect">
            <a:avLst/>
          </a:prstGeom>
          <a:noFill/>
        </p:spPr>
        <p:txBody>
          <a:bodyPr wrap="none" rtlCol="0">
            <a:spAutoFit/>
          </a:bodyPr>
          <a:lstStyle/>
          <a:p>
            <a:r>
              <a:rPr lang="en-US" dirty="0"/>
              <a:t>Poisson Only Error</a:t>
            </a:r>
          </a:p>
        </p:txBody>
      </p:sp>
      <p:sp>
        <p:nvSpPr>
          <p:cNvPr id="11" name="TextBox 10">
            <a:extLst>
              <a:ext uri="{FF2B5EF4-FFF2-40B4-BE49-F238E27FC236}">
                <a16:creationId xmlns:a16="http://schemas.microsoft.com/office/drawing/2014/main" id="{8FEFDD9B-680F-009A-1B0C-7A3AA2D23191}"/>
              </a:ext>
            </a:extLst>
          </p:cNvPr>
          <p:cNvSpPr txBox="1"/>
          <p:nvPr/>
        </p:nvSpPr>
        <p:spPr>
          <a:xfrm>
            <a:off x="8945702" y="4160780"/>
            <a:ext cx="2749599" cy="369332"/>
          </a:xfrm>
          <a:prstGeom prst="rect">
            <a:avLst/>
          </a:prstGeom>
          <a:noFill/>
        </p:spPr>
        <p:txBody>
          <a:bodyPr wrap="none" rtlCol="0">
            <a:spAutoFit/>
          </a:bodyPr>
          <a:lstStyle/>
          <a:p>
            <a:r>
              <a:rPr lang="en-US" dirty="0"/>
              <a:t>P and Extrapolation Errors</a:t>
            </a:r>
          </a:p>
        </p:txBody>
      </p:sp>
      <p:sp>
        <p:nvSpPr>
          <p:cNvPr id="12" name="TextBox 11">
            <a:extLst>
              <a:ext uri="{FF2B5EF4-FFF2-40B4-BE49-F238E27FC236}">
                <a16:creationId xmlns:a16="http://schemas.microsoft.com/office/drawing/2014/main" id="{0B1329DA-2E39-B822-3428-9DAE6F7506A3}"/>
              </a:ext>
            </a:extLst>
          </p:cNvPr>
          <p:cNvSpPr txBox="1"/>
          <p:nvPr/>
        </p:nvSpPr>
        <p:spPr>
          <a:xfrm>
            <a:off x="301752" y="4157627"/>
            <a:ext cx="446993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Notice in this framing that extrapolation error is actually less impactful than </a:t>
            </a:r>
            <a:r>
              <a:rPr lang="en-US" dirty="0" err="1"/>
              <a:t>poisson</a:t>
            </a:r>
            <a:r>
              <a:rPr lang="en-US" dirty="0"/>
              <a:t> error. Max is around extrapolation being about equal with </a:t>
            </a:r>
            <a:r>
              <a:rPr lang="en-US" dirty="0" err="1"/>
              <a:t>poissons</a:t>
            </a:r>
            <a:r>
              <a:rPr lang="en-US" dirty="0"/>
              <a:t> and min is about 68% of </a:t>
            </a:r>
            <a:r>
              <a:rPr lang="en-US" dirty="0" err="1"/>
              <a:t>poissons</a:t>
            </a:r>
            <a:r>
              <a:rPr lang="en-US" dirty="0"/>
              <a:t>. </a:t>
            </a:r>
          </a:p>
        </p:txBody>
      </p:sp>
    </p:spTree>
    <p:extLst>
      <p:ext uri="{BB962C8B-B14F-4D97-AF65-F5344CB8AC3E}">
        <p14:creationId xmlns:p14="http://schemas.microsoft.com/office/powerpoint/2010/main" val="995723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94A6-45D7-C1CE-FC38-77D3F46A7567}"/>
              </a:ext>
            </a:extLst>
          </p:cNvPr>
          <p:cNvSpPr>
            <a:spLocks noGrp="1"/>
          </p:cNvSpPr>
          <p:nvPr>
            <p:ph type="title"/>
          </p:nvPr>
        </p:nvSpPr>
        <p:spPr>
          <a:xfrm>
            <a:off x="0" y="1"/>
            <a:ext cx="10515600" cy="539496"/>
          </a:xfrm>
        </p:spPr>
        <p:txBody>
          <a:bodyPr>
            <a:noAutofit/>
          </a:bodyPr>
          <a:lstStyle/>
          <a:p>
            <a:r>
              <a:rPr lang="en-US" sz="2800" dirty="0"/>
              <a:t>Actual Image Fusion</a:t>
            </a:r>
          </a:p>
        </p:txBody>
      </p:sp>
      <p:sp>
        <p:nvSpPr>
          <p:cNvPr id="3" name="Content Placeholder 2">
            <a:extLst>
              <a:ext uri="{FF2B5EF4-FFF2-40B4-BE49-F238E27FC236}">
                <a16:creationId xmlns:a16="http://schemas.microsoft.com/office/drawing/2014/main" id="{402AB183-3AA5-7C14-2E2D-2E722748071C}"/>
              </a:ext>
            </a:extLst>
          </p:cNvPr>
          <p:cNvSpPr>
            <a:spLocks noGrp="1"/>
          </p:cNvSpPr>
          <p:nvPr>
            <p:ph idx="1"/>
          </p:nvPr>
        </p:nvSpPr>
        <p:spPr>
          <a:xfrm>
            <a:off x="0" y="444881"/>
            <a:ext cx="12192000" cy="368935"/>
          </a:xfrm>
        </p:spPr>
        <p:txBody>
          <a:bodyPr>
            <a:normAutofit/>
          </a:bodyPr>
          <a:lstStyle/>
          <a:p>
            <a:r>
              <a:rPr lang="en-US" sz="1600" dirty="0"/>
              <a:t>In this I am going to show the 3 images and what their fusion HDR product is</a:t>
            </a:r>
          </a:p>
        </p:txBody>
      </p:sp>
      <p:pic>
        <p:nvPicPr>
          <p:cNvPr id="5" name="Picture 4">
            <a:extLst>
              <a:ext uri="{FF2B5EF4-FFF2-40B4-BE49-F238E27FC236}">
                <a16:creationId xmlns:a16="http://schemas.microsoft.com/office/drawing/2014/main" id="{26675FD5-9DDF-B926-3FFB-0545310DED48}"/>
              </a:ext>
            </a:extLst>
          </p:cNvPr>
          <p:cNvPicPr>
            <a:picLocks noChangeAspect="1"/>
          </p:cNvPicPr>
          <p:nvPr/>
        </p:nvPicPr>
        <p:blipFill>
          <a:blip r:embed="rId2"/>
          <a:stretch>
            <a:fillRect/>
          </a:stretch>
        </p:blipFill>
        <p:spPr>
          <a:xfrm>
            <a:off x="1707849" y="3717845"/>
            <a:ext cx="3002042" cy="3010279"/>
          </a:xfrm>
          <a:prstGeom prst="rect">
            <a:avLst/>
          </a:prstGeom>
        </p:spPr>
      </p:pic>
      <p:pic>
        <p:nvPicPr>
          <p:cNvPr id="7" name="Picture 6">
            <a:extLst>
              <a:ext uri="{FF2B5EF4-FFF2-40B4-BE49-F238E27FC236}">
                <a16:creationId xmlns:a16="http://schemas.microsoft.com/office/drawing/2014/main" id="{FF8903C6-616B-C26A-E24B-847F477F072F}"/>
              </a:ext>
            </a:extLst>
          </p:cNvPr>
          <p:cNvPicPr>
            <a:picLocks noChangeAspect="1"/>
          </p:cNvPicPr>
          <p:nvPr/>
        </p:nvPicPr>
        <p:blipFill>
          <a:blip r:embed="rId3"/>
          <a:stretch>
            <a:fillRect/>
          </a:stretch>
        </p:blipFill>
        <p:spPr>
          <a:xfrm>
            <a:off x="1218145" y="740924"/>
            <a:ext cx="2670048" cy="2677313"/>
          </a:xfrm>
          <a:prstGeom prst="rect">
            <a:avLst/>
          </a:prstGeom>
        </p:spPr>
      </p:pic>
      <p:pic>
        <p:nvPicPr>
          <p:cNvPr id="9" name="Picture 8">
            <a:extLst>
              <a:ext uri="{FF2B5EF4-FFF2-40B4-BE49-F238E27FC236}">
                <a16:creationId xmlns:a16="http://schemas.microsoft.com/office/drawing/2014/main" id="{48F093AD-C2BD-191F-64BB-21D6174FBA95}"/>
              </a:ext>
            </a:extLst>
          </p:cNvPr>
          <p:cNvPicPr>
            <a:picLocks noChangeAspect="1"/>
          </p:cNvPicPr>
          <p:nvPr/>
        </p:nvPicPr>
        <p:blipFill>
          <a:blip r:embed="rId4"/>
          <a:stretch>
            <a:fillRect/>
          </a:stretch>
        </p:blipFill>
        <p:spPr>
          <a:xfrm>
            <a:off x="4667249" y="718650"/>
            <a:ext cx="2823905" cy="2820042"/>
          </a:xfrm>
          <a:prstGeom prst="rect">
            <a:avLst/>
          </a:prstGeom>
        </p:spPr>
      </p:pic>
      <p:pic>
        <p:nvPicPr>
          <p:cNvPr id="11" name="Picture 10">
            <a:extLst>
              <a:ext uri="{FF2B5EF4-FFF2-40B4-BE49-F238E27FC236}">
                <a16:creationId xmlns:a16="http://schemas.microsoft.com/office/drawing/2014/main" id="{40655ECF-0BF3-5814-936B-6490932B9EF1}"/>
              </a:ext>
            </a:extLst>
          </p:cNvPr>
          <p:cNvPicPr>
            <a:picLocks noChangeAspect="1"/>
          </p:cNvPicPr>
          <p:nvPr/>
        </p:nvPicPr>
        <p:blipFill>
          <a:blip r:embed="rId5"/>
          <a:stretch>
            <a:fillRect/>
          </a:stretch>
        </p:blipFill>
        <p:spPr>
          <a:xfrm>
            <a:off x="8852529" y="726470"/>
            <a:ext cx="2823905" cy="2823905"/>
          </a:xfrm>
          <a:prstGeom prst="rect">
            <a:avLst/>
          </a:prstGeom>
        </p:spPr>
      </p:pic>
      <p:sp>
        <p:nvSpPr>
          <p:cNvPr id="12" name="TextBox 11">
            <a:extLst>
              <a:ext uri="{FF2B5EF4-FFF2-40B4-BE49-F238E27FC236}">
                <a16:creationId xmlns:a16="http://schemas.microsoft.com/office/drawing/2014/main" id="{16F629B6-EA6E-8F03-CC0A-9CCCB215066C}"/>
              </a:ext>
            </a:extLst>
          </p:cNvPr>
          <p:cNvSpPr txBox="1"/>
          <p:nvPr/>
        </p:nvSpPr>
        <p:spPr>
          <a:xfrm>
            <a:off x="304800" y="2128671"/>
            <a:ext cx="740908" cy="369332"/>
          </a:xfrm>
          <a:prstGeom prst="rect">
            <a:avLst/>
          </a:prstGeom>
          <a:noFill/>
        </p:spPr>
        <p:txBody>
          <a:bodyPr wrap="none" rtlCol="0">
            <a:spAutoFit/>
          </a:bodyPr>
          <a:lstStyle/>
          <a:p>
            <a:r>
              <a:rPr lang="en-US" dirty="0"/>
              <a:t>47ms</a:t>
            </a:r>
          </a:p>
        </p:txBody>
      </p:sp>
      <p:sp>
        <p:nvSpPr>
          <p:cNvPr id="13" name="TextBox 12">
            <a:extLst>
              <a:ext uri="{FF2B5EF4-FFF2-40B4-BE49-F238E27FC236}">
                <a16:creationId xmlns:a16="http://schemas.microsoft.com/office/drawing/2014/main" id="{B073F39B-D20C-63D3-75FD-05AD2C102DFF}"/>
              </a:ext>
            </a:extLst>
          </p:cNvPr>
          <p:cNvSpPr txBox="1"/>
          <p:nvPr/>
        </p:nvSpPr>
        <p:spPr>
          <a:xfrm>
            <a:off x="3845552" y="1991588"/>
            <a:ext cx="864339" cy="369332"/>
          </a:xfrm>
          <a:prstGeom prst="rect">
            <a:avLst/>
          </a:prstGeom>
          <a:noFill/>
        </p:spPr>
        <p:txBody>
          <a:bodyPr wrap="none" rtlCol="0">
            <a:spAutoFit/>
          </a:bodyPr>
          <a:lstStyle/>
          <a:p>
            <a:r>
              <a:rPr lang="en-US" dirty="0"/>
              <a:t>177ms</a:t>
            </a:r>
          </a:p>
        </p:txBody>
      </p:sp>
      <p:sp>
        <p:nvSpPr>
          <p:cNvPr id="14" name="TextBox 13">
            <a:extLst>
              <a:ext uri="{FF2B5EF4-FFF2-40B4-BE49-F238E27FC236}">
                <a16:creationId xmlns:a16="http://schemas.microsoft.com/office/drawing/2014/main" id="{1DA06572-2467-9E90-8087-7D3AE1D37BFC}"/>
              </a:ext>
            </a:extLst>
          </p:cNvPr>
          <p:cNvSpPr txBox="1"/>
          <p:nvPr/>
        </p:nvSpPr>
        <p:spPr>
          <a:xfrm>
            <a:off x="7966509" y="2079580"/>
            <a:ext cx="864339" cy="369332"/>
          </a:xfrm>
          <a:prstGeom prst="rect">
            <a:avLst/>
          </a:prstGeom>
          <a:noFill/>
        </p:spPr>
        <p:txBody>
          <a:bodyPr wrap="none" rtlCol="0">
            <a:spAutoFit/>
          </a:bodyPr>
          <a:lstStyle/>
          <a:p>
            <a:r>
              <a:rPr lang="en-US" dirty="0"/>
              <a:t>827ms</a:t>
            </a:r>
          </a:p>
        </p:txBody>
      </p:sp>
      <p:sp>
        <p:nvSpPr>
          <p:cNvPr id="15" name="TextBox 14">
            <a:extLst>
              <a:ext uri="{FF2B5EF4-FFF2-40B4-BE49-F238E27FC236}">
                <a16:creationId xmlns:a16="http://schemas.microsoft.com/office/drawing/2014/main" id="{C80C1393-E452-6990-B650-A36D537EF035}"/>
              </a:ext>
            </a:extLst>
          </p:cNvPr>
          <p:cNvSpPr txBox="1"/>
          <p:nvPr/>
        </p:nvSpPr>
        <p:spPr>
          <a:xfrm>
            <a:off x="730362" y="5222984"/>
            <a:ext cx="801823" cy="369332"/>
          </a:xfrm>
          <a:prstGeom prst="rect">
            <a:avLst/>
          </a:prstGeom>
          <a:noFill/>
        </p:spPr>
        <p:txBody>
          <a:bodyPr wrap="none" rtlCol="0">
            <a:spAutoFit/>
          </a:bodyPr>
          <a:lstStyle/>
          <a:p>
            <a:r>
              <a:rPr lang="en-US" dirty="0"/>
              <a:t>fusion</a:t>
            </a:r>
          </a:p>
        </p:txBody>
      </p:sp>
      <p:sp>
        <p:nvSpPr>
          <p:cNvPr id="16" name="TextBox 15">
            <a:extLst>
              <a:ext uri="{FF2B5EF4-FFF2-40B4-BE49-F238E27FC236}">
                <a16:creationId xmlns:a16="http://schemas.microsoft.com/office/drawing/2014/main" id="{FA9825E2-E626-32FD-BFCF-5BE336A624D1}"/>
              </a:ext>
            </a:extLst>
          </p:cNvPr>
          <p:cNvSpPr txBox="1"/>
          <p:nvPr/>
        </p:nvSpPr>
        <p:spPr>
          <a:xfrm>
            <a:off x="5257800" y="4724400"/>
            <a:ext cx="6099811" cy="369332"/>
          </a:xfrm>
          <a:prstGeom prst="rect">
            <a:avLst/>
          </a:prstGeom>
          <a:noFill/>
        </p:spPr>
        <p:txBody>
          <a:bodyPr wrap="none" rtlCol="0">
            <a:spAutoFit/>
          </a:bodyPr>
          <a:lstStyle/>
          <a:p>
            <a:pPr marL="285750" indent="-285750">
              <a:buFont typeface="Arial" panose="020B0604020202020204" pitchFamily="34" charset="0"/>
              <a:buChar char="•"/>
            </a:pPr>
            <a:r>
              <a:rPr lang="en-US" dirty="0"/>
              <a:t>Nothing stands out, but hard to see details. Lets zoom in!</a:t>
            </a:r>
          </a:p>
        </p:txBody>
      </p:sp>
    </p:spTree>
    <p:extLst>
      <p:ext uri="{BB962C8B-B14F-4D97-AF65-F5344CB8AC3E}">
        <p14:creationId xmlns:p14="http://schemas.microsoft.com/office/powerpoint/2010/main" val="259492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50D1142-61F7-6721-E1E0-606531786099}"/>
              </a:ext>
            </a:extLst>
          </p:cNvPr>
          <p:cNvPicPr>
            <a:picLocks noChangeAspect="1"/>
          </p:cNvPicPr>
          <p:nvPr/>
        </p:nvPicPr>
        <p:blipFill>
          <a:blip r:embed="rId2"/>
          <a:stretch>
            <a:fillRect/>
          </a:stretch>
        </p:blipFill>
        <p:spPr>
          <a:xfrm>
            <a:off x="371342" y="448170"/>
            <a:ext cx="3114808" cy="2899993"/>
          </a:xfrm>
          <a:prstGeom prst="rect">
            <a:avLst/>
          </a:prstGeom>
        </p:spPr>
      </p:pic>
      <p:pic>
        <p:nvPicPr>
          <p:cNvPr id="9" name="Picture 8">
            <a:extLst>
              <a:ext uri="{FF2B5EF4-FFF2-40B4-BE49-F238E27FC236}">
                <a16:creationId xmlns:a16="http://schemas.microsoft.com/office/drawing/2014/main" id="{5A39F76B-ACCB-E798-13ED-4A8900BA7DE1}"/>
              </a:ext>
            </a:extLst>
          </p:cNvPr>
          <p:cNvPicPr>
            <a:picLocks noChangeAspect="1"/>
          </p:cNvPicPr>
          <p:nvPr/>
        </p:nvPicPr>
        <p:blipFill>
          <a:blip r:embed="rId3"/>
          <a:stretch>
            <a:fillRect/>
          </a:stretch>
        </p:blipFill>
        <p:spPr>
          <a:xfrm>
            <a:off x="4086088" y="448169"/>
            <a:ext cx="3160840" cy="2899993"/>
          </a:xfrm>
          <a:prstGeom prst="rect">
            <a:avLst/>
          </a:prstGeom>
        </p:spPr>
      </p:pic>
      <p:pic>
        <p:nvPicPr>
          <p:cNvPr id="11" name="Picture 10">
            <a:extLst>
              <a:ext uri="{FF2B5EF4-FFF2-40B4-BE49-F238E27FC236}">
                <a16:creationId xmlns:a16="http://schemas.microsoft.com/office/drawing/2014/main" id="{BDD83854-01AC-4682-2194-9F355A5ABDBE}"/>
              </a:ext>
            </a:extLst>
          </p:cNvPr>
          <p:cNvPicPr>
            <a:picLocks noChangeAspect="1"/>
          </p:cNvPicPr>
          <p:nvPr/>
        </p:nvPicPr>
        <p:blipFill>
          <a:blip r:embed="rId4"/>
          <a:stretch>
            <a:fillRect/>
          </a:stretch>
        </p:blipFill>
        <p:spPr>
          <a:xfrm>
            <a:off x="7976682" y="448169"/>
            <a:ext cx="3160841" cy="2927281"/>
          </a:xfrm>
          <a:prstGeom prst="rect">
            <a:avLst/>
          </a:prstGeom>
        </p:spPr>
      </p:pic>
      <p:pic>
        <p:nvPicPr>
          <p:cNvPr id="13" name="Picture 12">
            <a:extLst>
              <a:ext uri="{FF2B5EF4-FFF2-40B4-BE49-F238E27FC236}">
                <a16:creationId xmlns:a16="http://schemas.microsoft.com/office/drawing/2014/main" id="{07C529B5-A3FD-8834-0DAA-1BC775B87119}"/>
              </a:ext>
            </a:extLst>
          </p:cNvPr>
          <p:cNvPicPr>
            <a:picLocks noChangeAspect="1"/>
          </p:cNvPicPr>
          <p:nvPr/>
        </p:nvPicPr>
        <p:blipFill>
          <a:blip r:embed="rId5"/>
          <a:stretch>
            <a:fillRect/>
          </a:stretch>
        </p:blipFill>
        <p:spPr>
          <a:xfrm>
            <a:off x="371342" y="3833686"/>
            <a:ext cx="3114808" cy="2899993"/>
          </a:xfrm>
          <a:prstGeom prst="rect">
            <a:avLst/>
          </a:prstGeom>
        </p:spPr>
      </p:pic>
      <p:sp>
        <p:nvSpPr>
          <p:cNvPr id="14" name="TextBox 13">
            <a:extLst>
              <a:ext uri="{FF2B5EF4-FFF2-40B4-BE49-F238E27FC236}">
                <a16:creationId xmlns:a16="http://schemas.microsoft.com/office/drawing/2014/main" id="{14673B15-C06F-F75B-B992-BB2119218BD6}"/>
              </a:ext>
            </a:extLst>
          </p:cNvPr>
          <p:cNvSpPr txBox="1"/>
          <p:nvPr/>
        </p:nvSpPr>
        <p:spPr>
          <a:xfrm>
            <a:off x="1558292" y="124321"/>
            <a:ext cx="740908" cy="369332"/>
          </a:xfrm>
          <a:prstGeom prst="rect">
            <a:avLst/>
          </a:prstGeom>
          <a:noFill/>
        </p:spPr>
        <p:txBody>
          <a:bodyPr wrap="none" rtlCol="0">
            <a:spAutoFit/>
          </a:bodyPr>
          <a:lstStyle/>
          <a:p>
            <a:r>
              <a:rPr lang="en-US" dirty="0"/>
              <a:t>47ms</a:t>
            </a:r>
          </a:p>
        </p:txBody>
      </p:sp>
      <p:sp>
        <p:nvSpPr>
          <p:cNvPr id="15" name="TextBox 14">
            <a:extLst>
              <a:ext uri="{FF2B5EF4-FFF2-40B4-BE49-F238E27FC236}">
                <a16:creationId xmlns:a16="http://schemas.microsoft.com/office/drawing/2014/main" id="{83551E41-55D6-7215-DBC2-B56D21E2423A}"/>
              </a:ext>
            </a:extLst>
          </p:cNvPr>
          <p:cNvSpPr txBox="1"/>
          <p:nvPr/>
        </p:nvSpPr>
        <p:spPr>
          <a:xfrm>
            <a:off x="5296054" y="78837"/>
            <a:ext cx="864339" cy="369332"/>
          </a:xfrm>
          <a:prstGeom prst="rect">
            <a:avLst/>
          </a:prstGeom>
          <a:noFill/>
        </p:spPr>
        <p:txBody>
          <a:bodyPr wrap="none" rtlCol="0">
            <a:spAutoFit/>
          </a:bodyPr>
          <a:lstStyle/>
          <a:p>
            <a:r>
              <a:rPr lang="en-US" dirty="0"/>
              <a:t>177ms</a:t>
            </a:r>
          </a:p>
        </p:txBody>
      </p:sp>
      <p:sp>
        <p:nvSpPr>
          <p:cNvPr id="16" name="TextBox 15">
            <a:extLst>
              <a:ext uri="{FF2B5EF4-FFF2-40B4-BE49-F238E27FC236}">
                <a16:creationId xmlns:a16="http://schemas.microsoft.com/office/drawing/2014/main" id="{F406044D-C26F-F8C0-09FE-ED3A1B1D8FB1}"/>
              </a:ext>
            </a:extLst>
          </p:cNvPr>
          <p:cNvSpPr txBox="1"/>
          <p:nvPr/>
        </p:nvSpPr>
        <p:spPr>
          <a:xfrm>
            <a:off x="9157247" y="78837"/>
            <a:ext cx="864339" cy="369332"/>
          </a:xfrm>
          <a:prstGeom prst="rect">
            <a:avLst/>
          </a:prstGeom>
          <a:noFill/>
        </p:spPr>
        <p:txBody>
          <a:bodyPr wrap="none" rtlCol="0">
            <a:spAutoFit/>
          </a:bodyPr>
          <a:lstStyle/>
          <a:p>
            <a:r>
              <a:rPr lang="en-US" dirty="0"/>
              <a:t>827ms</a:t>
            </a:r>
          </a:p>
        </p:txBody>
      </p:sp>
      <p:sp>
        <p:nvSpPr>
          <p:cNvPr id="17" name="TextBox 16">
            <a:extLst>
              <a:ext uri="{FF2B5EF4-FFF2-40B4-BE49-F238E27FC236}">
                <a16:creationId xmlns:a16="http://schemas.microsoft.com/office/drawing/2014/main" id="{AF783A0E-D346-8DA1-346C-8BDA0F287BB9}"/>
              </a:ext>
            </a:extLst>
          </p:cNvPr>
          <p:cNvSpPr txBox="1"/>
          <p:nvPr/>
        </p:nvSpPr>
        <p:spPr>
          <a:xfrm>
            <a:off x="1558292" y="3429000"/>
            <a:ext cx="853567" cy="369332"/>
          </a:xfrm>
          <a:prstGeom prst="rect">
            <a:avLst/>
          </a:prstGeom>
          <a:noFill/>
        </p:spPr>
        <p:txBody>
          <a:bodyPr wrap="none" rtlCol="0">
            <a:spAutoFit/>
          </a:bodyPr>
          <a:lstStyle/>
          <a:p>
            <a:r>
              <a:rPr lang="en-US" dirty="0"/>
              <a:t>Fusion</a:t>
            </a:r>
          </a:p>
        </p:txBody>
      </p:sp>
      <p:sp>
        <p:nvSpPr>
          <p:cNvPr id="18" name="TextBox 17">
            <a:extLst>
              <a:ext uri="{FF2B5EF4-FFF2-40B4-BE49-F238E27FC236}">
                <a16:creationId xmlns:a16="http://schemas.microsoft.com/office/drawing/2014/main" id="{894AC270-C6A0-6130-35AD-8B8310F30836}"/>
              </a:ext>
            </a:extLst>
          </p:cNvPr>
          <p:cNvSpPr txBox="1"/>
          <p:nvPr/>
        </p:nvSpPr>
        <p:spPr>
          <a:xfrm>
            <a:off x="3857625" y="4086225"/>
            <a:ext cx="8220075" cy="646331"/>
          </a:xfrm>
          <a:prstGeom prst="rect">
            <a:avLst/>
          </a:prstGeom>
          <a:noFill/>
        </p:spPr>
        <p:txBody>
          <a:bodyPr wrap="square" rtlCol="0">
            <a:spAutoFit/>
          </a:bodyPr>
          <a:lstStyle/>
          <a:p>
            <a:pPr marL="285750" indent="-285750">
              <a:buFont typeface="Arial" panose="020B0604020202020204" pitchFamily="34" charset="0"/>
              <a:buChar char="•"/>
            </a:pPr>
            <a:r>
              <a:rPr lang="en-US" dirty="0"/>
              <a:t>Notice the image looks nearly identical to the 827ms image. That is as expected as it had by far the highest weight in the addition equation</a:t>
            </a:r>
          </a:p>
        </p:txBody>
      </p:sp>
    </p:spTree>
    <p:extLst>
      <p:ext uri="{BB962C8B-B14F-4D97-AF65-F5344CB8AC3E}">
        <p14:creationId xmlns:p14="http://schemas.microsoft.com/office/powerpoint/2010/main" val="18661176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FC8E2-8793-F664-FCCD-4FD037E4D75C}"/>
              </a:ext>
            </a:extLst>
          </p:cNvPr>
          <p:cNvSpPr>
            <a:spLocks noGrp="1"/>
          </p:cNvSpPr>
          <p:nvPr>
            <p:ph type="title"/>
          </p:nvPr>
        </p:nvSpPr>
        <p:spPr>
          <a:xfrm>
            <a:off x="0" y="0"/>
            <a:ext cx="10515600" cy="434975"/>
          </a:xfrm>
        </p:spPr>
        <p:txBody>
          <a:bodyPr>
            <a:normAutofit fontScale="90000"/>
          </a:bodyPr>
          <a:lstStyle/>
          <a:p>
            <a:r>
              <a:rPr lang="en-US" dirty="0"/>
              <a:t>Artifacts?</a:t>
            </a:r>
          </a:p>
        </p:txBody>
      </p:sp>
      <p:sp>
        <p:nvSpPr>
          <p:cNvPr id="3" name="Content Placeholder 2">
            <a:extLst>
              <a:ext uri="{FF2B5EF4-FFF2-40B4-BE49-F238E27FC236}">
                <a16:creationId xmlns:a16="http://schemas.microsoft.com/office/drawing/2014/main" id="{B11A250A-113F-C551-A1A8-B9CDA5FF5BAC}"/>
              </a:ext>
            </a:extLst>
          </p:cNvPr>
          <p:cNvSpPr>
            <a:spLocks noGrp="1"/>
          </p:cNvSpPr>
          <p:nvPr>
            <p:ph idx="1"/>
          </p:nvPr>
        </p:nvSpPr>
        <p:spPr>
          <a:xfrm>
            <a:off x="2095500" y="88900"/>
            <a:ext cx="10515600" cy="346075"/>
          </a:xfrm>
        </p:spPr>
        <p:txBody>
          <a:bodyPr>
            <a:normAutofit/>
          </a:bodyPr>
          <a:lstStyle/>
          <a:p>
            <a:r>
              <a:rPr lang="en-US" sz="1600" dirty="0"/>
              <a:t>Something interesting can show up when dealing with images where saturation occurs. Lets explore.</a:t>
            </a:r>
          </a:p>
        </p:txBody>
      </p:sp>
      <p:pic>
        <p:nvPicPr>
          <p:cNvPr id="5" name="Picture 4">
            <a:extLst>
              <a:ext uri="{FF2B5EF4-FFF2-40B4-BE49-F238E27FC236}">
                <a16:creationId xmlns:a16="http://schemas.microsoft.com/office/drawing/2014/main" id="{44A7BCC2-406B-53BA-5C6A-8CFA9D25455A}"/>
              </a:ext>
            </a:extLst>
          </p:cNvPr>
          <p:cNvPicPr>
            <a:picLocks noChangeAspect="1"/>
          </p:cNvPicPr>
          <p:nvPr/>
        </p:nvPicPr>
        <p:blipFill>
          <a:blip r:embed="rId2"/>
          <a:stretch>
            <a:fillRect/>
          </a:stretch>
        </p:blipFill>
        <p:spPr>
          <a:xfrm>
            <a:off x="1095375" y="3677473"/>
            <a:ext cx="3171825" cy="3180527"/>
          </a:xfrm>
          <a:prstGeom prst="rect">
            <a:avLst/>
          </a:prstGeom>
        </p:spPr>
      </p:pic>
      <p:pic>
        <p:nvPicPr>
          <p:cNvPr id="7" name="Picture 6">
            <a:extLst>
              <a:ext uri="{FF2B5EF4-FFF2-40B4-BE49-F238E27FC236}">
                <a16:creationId xmlns:a16="http://schemas.microsoft.com/office/drawing/2014/main" id="{F21D662B-1733-AFC6-DF4A-A138115A7D8E}"/>
              </a:ext>
            </a:extLst>
          </p:cNvPr>
          <p:cNvPicPr>
            <a:picLocks noChangeAspect="1"/>
          </p:cNvPicPr>
          <p:nvPr/>
        </p:nvPicPr>
        <p:blipFill>
          <a:blip r:embed="rId3"/>
          <a:stretch>
            <a:fillRect/>
          </a:stretch>
        </p:blipFill>
        <p:spPr>
          <a:xfrm>
            <a:off x="1095374" y="434975"/>
            <a:ext cx="3171825" cy="3163135"/>
          </a:xfrm>
          <a:prstGeom prst="rect">
            <a:avLst/>
          </a:prstGeom>
        </p:spPr>
      </p:pic>
      <p:pic>
        <p:nvPicPr>
          <p:cNvPr id="9" name="Picture 8">
            <a:extLst>
              <a:ext uri="{FF2B5EF4-FFF2-40B4-BE49-F238E27FC236}">
                <a16:creationId xmlns:a16="http://schemas.microsoft.com/office/drawing/2014/main" id="{CD69B8DE-52A0-C44A-EBFA-52372B26ECD5}"/>
              </a:ext>
            </a:extLst>
          </p:cNvPr>
          <p:cNvPicPr>
            <a:picLocks noChangeAspect="1"/>
          </p:cNvPicPr>
          <p:nvPr/>
        </p:nvPicPr>
        <p:blipFill>
          <a:blip r:embed="rId4"/>
          <a:stretch>
            <a:fillRect/>
          </a:stretch>
        </p:blipFill>
        <p:spPr>
          <a:xfrm>
            <a:off x="4957245" y="459464"/>
            <a:ext cx="3171825" cy="3193520"/>
          </a:xfrm>
          <a:prstGeom prst="rect">
            <a:avLst/>
          </a:prstGeom>
        </p:spPr>
      </p:pic>
      <p:pic>
        <p:nvPicPr>
          <p:cNvPr id="11" name="Picture 10">
            <a:extLst>
              <a:ext uri="{FF2B5EF4-FFF2-40B4-BE49-F238E27FC236}">
                <a16:creationId xmlns:a16="http://schemas.microsoft.com/office/drawing/2014/main" id="{3AC77B99-928B-C85B-0FBF-0083CD853EC9}"/>
              </a:ext>
            </a:extLst>
          </p:cNvPr>
          <p:cNvPicPr>
            <a:picLocks noChangeAspect="1"/>
          </p:cNvPicPr>
          <p:nvPr/>
        </p:nvPicPr>
        <p:blipFill>
          <a:blip r:embed="rId5"/>
          <a:stretch>
            <a:fillRect/>
          </a:stretch>
        </p:blipFill>
        <p:spPr>
          <a:xfrm>
            <a:off x="8819116" y="514337"/>
            <a:ext cx="3141589" cy="3163136"/>
          </a:xfrm>
          <a:prstGeom prst="rect">
            <a:avLst/>
          </a:prstGeom>
        </p:spPr>
      </p:pic>
      <p:sp>
        <p:nvSpPr>
          <p:cNvPr id="12" name="TextBox 11">
            <a:extLst>
              <a:ext uri="{FF2B5EF4-FFF2-40B4-BE49-F238E27FC236}">
                <a16:creationId xmlns:a16="http://schemas.microsoft.com/office/drawing/2014/main" id="{50F18B58-D969-C609-500B-926DF43CE8FC}"/>
              </a:ext>
            </a:extLst>
          </p:cNvPr>
          <p:cNvSpPr txBox="1"/>
          <p:nvPr/>
        </p:nvSpPr>
        <p:spPr>
          <a:xfrm>
            <a:off x="4581525" y="3990975"/>
            <a:ext cx="7379180"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a:t>This looks patchy and like an artifact. Its easy to see how it exists though. The final exposure time produced a lot of overexposed areas. The areas that aren’t saturated have a higher count then the pixels in exposure time 2. Thus, what we are seeing is a fusion of patches that have differing S/N levels. </a:t>
            </a:r>
          </a:p>
          <a:p>
            <a:pPr marL="285750" indent="-285750">
              <a:buFont typeface="Arial" panose="020B0604020202020204" pitchFamily="34" charset="0"/>
              <a:buChar char="•"/>
            </a:pPr>
            <a:r>
              <a:rPr lang="en-US" sz="1600" dirty="0"/>
              <a:t>To explore further, lets look at line profiles across the images. </a:t>
            </a:r>
          </a:p>
        </p:txBody>
      </p:sp>
    </p:spTree>
    <p:extLst>
      <p:ext uri="{BB962C8B-B14F-4D97-AF65-F5344CB8AC3E}">
        <p14:creationId xmlns:p14="http://schemas.microsoft.com/office/powerpoint/2010/main" val="432959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2D49-B915-1B1F-BA90-27115CE7B6A1}"/>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E5804A1C-6B33-EB9A-8705-B26AD0D31594}"/>
              </a:ext>
            </a:extLst>
          </p:cNvPr>
          <p:cNvPicPr>
            <a:picLocks noChangeAspect="1"/>
          </p:cNvPicPr>
          <p:nvPr/>
        </p:nvPicPr>
        <p:blipFill>
          <a:blip r:embed="rId2"/>
          <a:stretch>
            <a:fillRect/>
          </a:stretch>
        </p:blipFill>
        <p:spPr>
          <a:xfrm>
            <a:off x="963437" y="142875"/>
            <a:ext cx="9417317" cy="5391150"/>
          </a:xfrm>
          <a:prstGeom prst="rect">
            <a:avLst/>
          </a:prstGeom>
        </p:spPr>
      </p:pic>
      <p:sp>
        <p:nvSpPr>
          <p:cNvPr id="6" name="TextBox 5">
            <a:extLst>
              <a:ext uri="{FF2B5EF4-FFF2-40B4-BE49-F238E27FC236}">
                <a16:creationId xmlns:a16="http://schemas.microsoft.com/office/drawing/2014/main" id="{4F785243-225F-245A-0B17-5C69C000EA67}"/>
              </a:ext>
            </a:extLst>
          </p:cNvPr>
          <p:cNvSpPr txBox="1"/>
          <p:nvPr/>
        </p:nvSpPr>
        <p:spPr>
          <a:xfrm>
            <a:off x="364994" y="5667375"/>
            <a:ext cx="11731756"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Notice how fusion results in the peak tops looking like the middle exposure and sides like the highest. While looking funny, this should result in the best accuracy of the data. </a:t>
            </a:r>
          </a:p>
        </p:txBody>
      </p:sp>
    </p:spTree>
    <p:extLst>
      <p:ext uri="{BB962C8B-B14F-4D97-AF65-F5344CB8AC3E}">
        <p14:creationId xmlns:p14="http://schemas.microsoft.com/office/powerpoint/2010/main" val="4490973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D3C3B5-3EB2-D995-7401-F6EC56C62998}"/>
              </a:ext>
            </a:extLst>
          </p:cNvPr>
          <p:cNvSpPr>
            <a:spLocks noGrp="1"/>
          </p:cNvSpPr>
          <p:nvPr>
            <p:ph type="title"/>
          </p:nvPr>
        </p:nvSpPr>
        <p:spPr>
          <a:xfrm>
            <a:off x="0" y="114300"/>
            <a:ext cx="10515600" cy="315912"/>
          </a:xfrm>
        </p:spPr>
        <p:txBody>
          <a:bodyPr>
            <a:noAutofit/>
          </a:bodyPr>
          <a:lstStyle/>
          <a:p>
            <a:r>
              <a:rPr lang="en-US" sz="3200" dirty="0"/>
              <a:t>Artifact fix?</a:t>
            </a:r>
          </a:p>
        </p:txBody>
      </p:sp>
      <p:sp>
        <p:nvSpPr>
          <p:cNvPr id="3" name="Content Placeholder 2">
            <a:extLst>
              <a:ext uri="{FF2B5EF4-FFF2-40B4-BE49-F238E27FC236}">
                <a16:creationId xmlns:a16="http://schemas.microsoft.com/office/drawing/2014/main" id="{7CD54DEE-87A3-955F-AC94-33B18ABCE603}"/>
              </a:ext>
            </a:extLst>
          </p:cNvPr>
          <p:cNvSpPr>
            <a:spLocks noGrp="1"/>
          </p:cNvSpPr>
          <p:nvPr>
            <p:ph idx="1"/>
          </p:nvPr>
        </p:nvSpPr>
        <p:spPr>
          <a:xfrm>
            <a:off x="0" y="430212"/>
            <a:ext cx="12192000" cy="315912"/>
          </a:xfrm>
        </p:spPr>
        <p:txBody>
          <a:bodyPr>
            <a:normAutofit/>
          </a:bodyPr>
          <a:lstStyle/>
          <a:p>
            <a:r>
              <a:rPr lang="en-US" sz="1100" dirty="0"/>
              <a:t>I don’t believe the accuracy of the data is compromised by this appearance, it does look weird. A simple smooth might create a more uniform transition zone into and out of these patches.  </a:t>
            </a:r>
          </a:p>
        </p:txBody>
      </p:sp>
      <p:pic>
        <p:nvPicPr>
          <p:cNvPr id="5" name="Picture 4">
            <a:extLst>
              <a:ext uri="{FF2B5EF4-FFF2-40B4-BE49-F238E27FC236}">
                <a16:creationId xmlns:a16="http://schemas.microsoft.com/office/drawing/2014/main" id="{01E1BB92-E21E-F0CF-9EA0-1B56D624BA04}"/>
              </a:ext>
            </a:extLst>
          </p:cNvPr>
          <p:cNvPicPr>
            <a:picLocks noChangeAspect="1"/>
          </p:cNvPicPr>
          <p:nvPr/>
        </p:nvPicPr>
        <p:blipFill>
          <a:blip r:embed="rId2"/>
          <a:stretch>
            <a:fillRect/>
          </a:stretch>
        </p:blipFill>
        <p:spPr>
          <a:xfrm>
            <a:off x="171451" y="702467"/>
            <a:ext cx="5848350" cy="2019169"/>
          </a:xfrm>
          <a:prstGeom prst="rect">
            <a:avLst/>
          </a:prstGeom>
        </p:spPr>
      </p:pic>
      <p:pic>
        <p:nvPicPr>
          <p:cNvPr id="7" name="Picture 6">
            <a:extLst>
              <a:ext uri="{FF2B5EF4-FFF2-40B4-BE49-F238E27FC236}">
                <a16:creationId xmlns:a16="http://schemas.microsoft.com/office/drawing/2014/main" id="{43DDAB39-D0EA-B22C-8EE6-0AC98E56BFBD}"/>
              </a:ext>
            </a:extLst>
          </p:cNvPr>
          <p:cNvPicPr>
            <a:picLocks noChangeAspect="1"/>
          </p:cNvPicPr>
          <p:nvPr/>
        </p:nvPicPr>
        <p:blipFill>
          <a:blip r:embed="rId3"/>
          <a:stretch>
            <a:fillRect/>
          </a:stretch>
        </p:blipFill>
        <p:spPr>
          <a:xfrm>
            <a:off x="171450" y="2721636"/>
            <a:ext cx="5848350" cy="1938680"/>
          </a:xfrm>
          <a:prstGeom prst="rect">
            <a:avLst/>
          </a:prstGeom>
        </p:spPr>
      </p:pic>
      <p:pic>
        <p:nvPicPr>
          <p:cNvPr id="9" name="Picture 8">
            <a:extLst>
              <a:ext uri="{FF2B5EF4-FFF2-40B4-BE49-F238E27FC236}">
                <a16:creationId xmlns:a16="http://schemas.microsoft.com/office/drawing/2014/main" id="{CF4B08EB-1D89-8BCB-007F-095288904D65}"/>
              </a:ext>
            </a:extLst>
          </p:cNvPr>
          <p:cNvPicPr>
            <a:picLocks noChangeAspect="1"/>
          </p:cNvPicPr>
          <p:nvPr/>
        </p:nvPicPr>
        <p:blipFill>
          <a:blip r:embed="rId4"/>
          <a:stretch>
            <a:fillRect/>
          </a:stretch>
        </p:blipFill>
        <p:spPr>
          <a:xfrm>
            <a:off x="171449" y="4660316"/>
            <a:ext cx="5848350" cy="1960206"/>
          </a:xfrm>
          <a:prstGeom prst="rect">
            <a:avLst/>
          </a:prstGeom>
        </p:spPr>
      </p:pic>
      <p:sp>
        <p:nvSpPr>
          <p:cNvPr id="10" name="TextBox 9">
            <a:extLst>
              <a:ext uri="{FF2B5EF4-FFF2-40B4-BE49-F238E27FC236}">
                <a16:creationId xmlns:a16="http://schemas.microsoft.com/office/drawing/2014/main" id="{1768F236-FDB2-0477-593B-725B9EA5CDAB}"/>
              </a:ext>
            </a:extLst>
          </p:cNvPr>
          <p:cNvSpPr txBox="1"/>
          <p:nvPr/>
        </p:nvSpPr>
        <p:spPr>
          <a:xfrm>
            <a:off x="6191252" y="1535629"/>
            <a:ext cx="853567" cy="369332"/>
          </a:xfrm>
          <a:prstGeom prst="rect">
            <a:avLst/>
          </a:prstGeom>
          <a:noFill/>
        </p:spPr>
        <p:txBody>
          <a:bodyPr wrap="none" rtlCol="0">
            <a:spAutoFit/>
          </a:bodyPr>
          <a:lstStyle/>
          <a:p>
            <a:r>
              <a:rPr lang="en-US" dirty="0"/>
              <a:t>Fusion</a:t>
            </a:r>
          </a:p>
        </p:txBody>
      </p:sp>
      <p:sp>
        <p:nvSpPr>
          <p:cNvPr id="11" name="TextBox 10">
            <a:extLst>
              <a:ext uri="{FF2B5EF4-FFF2-40B4-BE49-F238E27FC236}">
                <a16:creationId xmlns:a16="http://schemas.microsoft.com/office/drawing/2014/main" id="{77E757E2-F31E-79CD-B044-DA544F8DF95B}"/>
              </a:ext>
            </a:extLst>
          </p:cNvPr>
          <p:cNvSpPr txBox="1"/>
          <p:nvPr/>
        </p:nvSpPr>
        <p:spPr>
          <a:xfrm>
            <a:off x="6019799" y="3474309"/>
            <a:ext cx="2830070" cy="369332"/>
          </a:xfrm>
          <a:prstGeom prst="rect">
            <a:avLst/>
          </a:prstGeom>
          <a:noFill/>
        </p:spPr>
        <p:txBody>
          <a:bodyPr wrap="none" rtlCol="0">
            <a:spAutoFit/>
          </a:bodyPr>
          <a:lstStyle/>
          <a:p>
            <a:r>
              <a:rPr lang="en-US" dirty="0"/>
              <a:t>Fusion + 1 sigma Gaussian</a:t>
            </a:r>
          </a:p>
        </p:txBody>
      </p:sp>
      <p:sp>
        <p:nvSpPr>
          <p:cNvPr id="12" name="TextBox 11">
            <a:extLst>
              <a:ext uri="{FF2B5EF4-FFF2-40B4-BE49-F238E27FC236}">
                <a16:creationId xmlns:a16="http://schemas.microsoft.com/office/drawing/2014/main" id="{2D059E95-0563-D277-D072-D27A6E5A18C3}"/>
              </a:ext>
            </a:extLst>
          </p:cNvPr>
          <p:cNvSpPr txBox="1"/>
          <p:nvPr/>
        </p:nvSpPr>
        <p:spPr>
          <a:xfrm>
            <a:off x="6096000" y="5455753"/>
            <a:ext cx="2560701" cy="369332"/>
          </a:xfrm>
          <a:prstGeom prst="rect">
            <a:avLst/>
          </a:prstGeom>
          <a:noFill/>
        </p:spPr>
        <p:txBody>
          <a:bodyPr wrap="none" rtlCol="0">
            <a:spAutoFit/>
          </a:bodyPr>
          <a:lstStyle/>
          <a:p>
            <a:r>
              <a:rPr lang="en-US" dirty="0"/>
              <a:t>Fusion + </a:t>
            </a:r>
            <a:r>
              <a:rPr lang="en-US" dirty="0" err="1"/>
              <a:t>imagej</a:t>
            </a:r>
            <a:r>
              <a:rPr lang="en-US" dirty="0"/>
              <a:t> Smooth</a:t>
            </a:r>
          </a:p>
        </p:txBody>
      </p:sp>
    </p:spTree>
    <p:extLst>
      <p:ext uri="{BB962C8B-B14F-4D97-AF65-F5344CB8AC3E}">
        <p14:creationId xmlns:p14="http://schemas.microsoft.com/office/powerpoint/2010/main" val="20113587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72B7A-DD5A-87A6-410B-FCA5DFF2250C}"/>
              </a:ext>
            </a:extLst>
          </p:cNvPr>
          <p:cNvSpPr>
            <a:spLocks noGrp="1"/>
          </p:cNvSpPr>
          <p:nvPr>
            <p:ph type="title"/>
          </p:nvPr>
        </p:nvSpPr>
        <p:spPr>
          <a:xfrm>
            <a:off x="0" y="0"/>
            <a:ext cx="10515600" cy="549275"/>
          </a:xfrm>
        </p:spPr>
        <p:txBody>
          <a:bodyPr>
            <a:normAutofit fontScale="90000"/>
          </a:bodyPr>
          <a:lstStyle/>
          <a:p>
            <a:r>
              <a:rPr lang="en-US" dirty="0"/>
              <a:t>Artifact Final thoughts</a:t>
            </a:r>
          </a:p>
        </p:txBody>
      </p:sp>
      <p:sp>
        <p:nvSpPr>
          <p:cNvPr id="3" name="Content Placeholder 2">
            <a:extLst>
              <a:ext uri="{FF2B5EF4-FFF2-40B4-BE49-F238E27FC236}">
                <a16:creationId xmlns:a16="http://schemas.microsoft.com/office/drawing/2014/main" id="{1960473B-7AD5-2052-CEE3-BD781E060A30}"/>
              </a:ext>
            </a:extLst>
          </p:cNvPr>
          <p:cNvSpPr>
            <a:spLocks noGrp="1"/>
          </p:cNvSpPr>
          <p:nvPr>
            <p:ph idx="1"/>
          </p:nvPr>
        </p:nvSpPr>
        <p:spPr>
          <a:xfrm>
            <a:off x="0" y="625475"/>
            <a:ext cx="10515600" cy="4351338"/>
          </a:xfrm>
        </p:spPr>
        <p:txBody>
          <a:bodyPr>
            <a:normAutofit/>
          </a:bodyPr>
          <a:lstStyle/>
          <a:p>
            <a:r>
              <a:rPr lang="en-US" sz="2000" dirty="0"/>
              <a:t>I think not only is the gaussian blur a better looking fix, but also a more sound fix in theory. </a:t>
            </a:r>
          </a:p>
          <a:p>
            <a:r>
              <a:rPr lang="en-US" sz="2000" dirty="0"/>
              <a:t>The PSF for a 0.8NA objective is 420nm or 2.05 pixels. A convolution with a </a:t>
            </a:r>
            <a:r>
              <a:rPr lang="en-US" sz="2000" dirty="0" err="1"/>
              <a:t>guassian</a:t>
            </a:r>
            <a:r>
              <a:rPr lang="en-US" sz="2000" dirty="0"/>
              <a:t> function that is a sigma of 1, is very close to being like convoluting it with a PSF of 410nm. Given by the optical nature, that has already happened, a further convolution should not alter the resolution in any significant way.</a:t>
            </a:r>
          </a:p>
          <a:p>
            <a:r>
              <a:rPr lang="en-US" sz="2000" dirty="0"/>
              <a:t>This filter should be applied in post as other methods or no fixes may be determined to be superior solutions at a later date. Or maybe applied after a </a:t>
            </a:r>
            <a:r>
              <a:rPr lang="en-US" sz="2000" dirty="0" err="1"/>
              <a:t>decon</a:t>
            </a:r>
            <a:r>
              <a:rPr lang="en-US" sz="2000" dirty="0"/>
              <a:t> event? Not sure. Maybe N2V gets rid of it? Lots of options. </a:t>
            </a:r>
          </a:p>
          <a:p>
            <a:endParaRPr lang="en-US" sz="2000" dirty="0"/>
          </a:p>
          <a:p>
            <a:endParaRPr lang="en-US" sz="2000" dirty="0"/>
          </a:p>
        </p:txBody>
      </p:sp>
    </p:spTree>
    <p:extLst>
      <p:ext uri="{BB962C8B-B14F-4D97-AF65-F5344CB8AC3E}">
        <p14:creationId xmlns:p14="http://schemas.microsoft.com/office/powerpoint/2010/main" val="1832579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850301-CBB5-65FD-8FE6-3EE48CF12CA3}"/>
              </a:ext>
            </a:extLst>
          </p:cNvPr>
          <p:cNvSpPr>
            <a:spLocks noGrp="1"/>
          </p:cNvSpPr>
          <p:nvPr>
            <p:ph type="title"/>
          </p:nvPr>
        </p:nvSpPr>
        <p:spPr>
          <a:xfrm>
            <a:off x="838200" y="150050"/>
            <a:ext cx="10515600" cy="530987"/>
          </a:xfrm>
        </p:spPr>
        <p:txBody>
          <a:bodyPr>
            <a:normAutofit fontScale="90000"/>
          </a:bodyPr>
          <a:lstStyle/>
          <a:p>
            <a:r>
              <a:rPr lang="en-US" dirty="0"/>
              <a:t>Background</a:t>
            </a:r>
          </a:p>
        </p:txBody>
      </p:sp>
      <p:sp>
        <p:nvSpPr>
          <p:cNvPr id="3" name="Content Placeholder 2">
            <a:extLst>
              <a:ext uri="{FF2B5EF4-FFF2-40B4-BE49-F238E27FC236}">
                <a16:creationId xmlns:a16="http://schemas.microsoft.com/office/drawing/2014/main" id="{F52E2DDD-08D4-2923-7C9B-EF98D773002D}"/>
              </a:ext>
            </a:extLst>
          </p:cNvPr>
          <p:cNvSpPr>
            <a:spLocks noGrp="1"/>
          </p:cNvSpPr>
          <p:nvPr>
            <p:ph idx="1"/>
          </p:nvPr>
        </p:nvSpPr>
        <p:spPr>
          <a:xfrm>
            <a:off x="838200" y="777240"/>
            <a:ext cx="10515600" cy="5399723"/>
          </a:xfrm>
        </p:spPr>
        <p:txBody>
          <a:bodyPr>
            <a:normAutofit/>
          </a:bodyPr>
          <a:lstStyle/>
          <a:p>
            <a:r>
              <a:rPr lang="en-US" sz="2000" dirty="0"/>
              <a:t>Auto exposure poses difficulties beyond what I originally imagined. </a:t>
            </a:r>
          </a:p>
          <a:p>
            <a:r>
              <a:rPr lang="en-US" sz="2000" dirty="0"/>
              <a:t>What current companies use:</a:t>
            </a:r>
          </a:p>
          <a:p>
            <a:pPr lvl="1"/>
            <a:r>
              <a:rPr lang="en-US" sz="1600" dirty="0"/>
              <a:t>Leica-predetermine</a:t>
            </a:r>
          </a:p>
          <a:p>
            <a:pPr lvl="1"/>
            <a:r>
              <a:rPr lang="en-US" sz="1600" dirty="0" err="1"/>
              <a:t>Lunaphore</a:t>
            </a:r>
            <a:r>
              <a:rPr lang="en-US" sz="1600" dirty="0"/>
              <a:t>-predetermine</a:t>
            </a:r>
          </a:p>
          <a:p>
            <a:pPr lvl="1"/>
            <a:r>
              <a:rPr lang="en-US" sz="1600" dirty="0"/>
              <a:t>Bruker-HDR algorithm (</a:t>
            </a:r>
            <a:r>
              <a:rPr lang="en-US" sz="1200" b="0" i="0" dirty="0">
                <a:solidFill>
                  <a:srgbClr val="333333"/>
                </a:solidFill>
                <a:effectLst/>
                <a:latin typeface="-apple-system"/>
              </a:rPr>
              <a:t>Eva-Maria Brinkmann </a:t>
            </a:r>
            <a:r>
              <a:rPr lang="en-US" sz="1200" b="0" i="1" dirty="0">
                <a:solidFill>
                  <a:srgbClr val="333333"/>
                </a:solidFill>
                <a:effectLst/>
                <a:latin typeface="-apple-system"/>
              </a:rPr>
              <a:t>et al</a:t>
            </a:r>
            <a:r>
              <a:rPr lang="en-US" sz="1200" b="0" i="0" dirty="0">
                <a:solidFill>
                  <a:srgbClr val="333333"/>
                </a:solidFill>
                <a:effectLst/>
                <a:latin typeface="-apple-system"/>
              </a:rPr>
              <a:t> 2021 </a:t>
            </a:r>
            <a:r>
              <a:rPr lang="en-US" sz="1200" b="0" i="1" dirty="0">
                <a:solidFill>
                  <a:srgbClr val="333333"/>
                </a:solidFill>
                <a:effectLst/>
                <a:latin typeface="-apple-system"/>
              </a:rPr>
              <a:t>J. Phys. </a:t>
            </a:r>
            <a:r>
              <a:rPr lang="en-US" sz="1200" b="0" i="1" dirty="0" err="1">
                <a:solidFill>
                  <a:srgbClr val="333333"/>
                </a:solidFill>
                <a:effectLst/>
                <a:latin typeface="-apple-system"/>
              </a:rPr>
              <a:t>Commun</a:t>
            </a:r>
            <a:r>
              <a:rPr lang="en-US" sz="1200" b="0" i="1" dirty="0">
                <a:solidFill>
                  <a:srgbClr val="333333"/>
                </a:solidFill>
                <a:effectLst/>
                <a:latin typeface="-apple-system"/>
              </a:rPr>
              <a:t>.</a:t>
            </a:r>
            <a:r>
              <a:rPr lang="en-US" sz="1200" b="0" i="0" dirty="0">
                <a:solidFill>
                  <a:srgbClr val="333333"/>
                </a:solidFill>
                <a:effectLst/>
                <a:latin typeface="-apple-system"/>
              </a:rPr>
              <a:t> </a:t>
            </a:r>
            <a:r>
              <a:rPr lang="en-US" sz="1200" b="1" i="0" dirty="0">
                <a:solidFill>
                  <a:srgbClr val="333333"/>
                </a:solidFill>
                <a:effectLst/>
                <a:latin typeface="-apple-system"/>
              </a:rPr>
              <a:t>5</a:t>
            </a:r>
            <a:r>
              <a:rPr lang="en-US" sz="1200" b="0" i="0" dirty="0">
                <a:solidFill>
                  <a:srgbClr val="333333"/>
                </a:solidFill>
                <a:effectLst/>
                <a:latin typeface="-apple-system"/>
              </a:rPr>
              <a:t> 075016)</a:t>
            </a:r>
          </a:p>
          <a:p>
            <a:r>
              <a:rPr lang="en-US" sz="2000" dirty="0">
                <a:solidFill>
                  <a:srgbClr val="333333"/>
                </a:solidFill>
                <a:latin typeface="-apple-system"/>
              </a:rPr>
              <a:t>Previous approaches of using thresholding to isolate stain pixel pools has proven to be too inconsistent to rely on. </a:t>
            </a:r>
          </a:p>
          <a:p>
            <a:r>
              <a:rPr lang="en-US" sz="2000" dirty="0">
                <a:solidFill>
                  <a:srgbClr val="333333"/>
                </a:solidFill>
                <a:latin typeface="-apple-system"/>
              </a:rPr>
              <a:t>16bit space provides sufficient dynamic range itself if the proper exp time is determined, but its too unreliable to determine it with no prior knowledge. </a:t>
            </a:r>
          </a:p>
          <a:p>
            <a:endParaRPr lang="en-US" sz="2000" dirty="0"/>
          </a:p>
        </p:txBody>
      </p:sp>
    </p:spTree>
    <p:extLst>
      <p:ext uri="{BB962C8B-B14F-4D97-AF65-F5344CB8AC3E}">
        <p14:creationId xmlns:p14="http://schemas.microsoft.com/office/powerpoint/2010/main" val="3753270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4B40C-9493-56CA-8CCF-E76B11FC3CE7}"/>
              </a:ext>
            </a:extLst>
          </p:cNvPr>
          <p:cNvSpPr>
            <a:spLocks noGrp="1"/>
          </p:cNvSpPr>
          <p:nvPr>
            <p:ph type="title"/>
          </p:nvPr>
        </p:nvSpPr>
        <p:spPr>
          <a:xfrm>
            <a:off x="0" y="0"/>
            <a:ext cx="10515600" cy="681037"/>
          </a:xfrm>
        </p:spPr>
        <p:txBody>
          <a:bodyPr>
            <a:normAutofit fontScale="90000"/>
          </a:bodyPr>
          <a:lstStyle/>
          <a:p>
            <a:r>
              <a:rPr lang="en-US" dirty="0"/>
              <a:t>Implementation on a Practical Level</a:t>
            </a:r>
          </a:p>
        </p:txBody>
      </p:sp>
      <p:sp>
        <p:nvSpPr>
          <p:cNvPr id="3" name="Content Placeholder 2">
            <a:extLst>
              <a:ext uri="{FF2B5EF4-FFF2-40B4-BE49-F238E27FC236}">
                <a16:creationId xmlns:a16="http://schemas.microsoft.com/office/drawing/2014/main" id="{C11609BA-34EF-8C42-88D8-6BC972B10394}"/>
              </a:ext>
            </a:extLst>
          </p:cNvPr>
          <p:cNvSpPr>
            <a:spLocks noGrp="1"/>
          </p:cNvSpPr>
          <p:nvPr>
            <p:ph idx="1"/>
          </p:nvPr>
        </p:nvSpPr>
        <p:spPr>
          <a:xfrm>
            <a:off x="0" y="835025"/>
            <a:ext cx="10515600" cy="5022849"/>
          </a:xfrm>
        </p:spPr>
        <p:txBody>
          <a:bodyPr>
            <a:normAutofit/>
          </a:bodyPr>
          <a:lstStyle/>
          <a:p>
            <a:r>
              <a:rPr lang="en-US" sz="1600" dirty="0"/>
              <a:t>Many questions exist with how to actually implement this. </a:t>
            </a:r>
          </a:p>
          <a:p>
            <a:pPr lvl="1">
              <a:buFont typeface="+mj-lt"/>
              <a:buAutoNum type="arabicPeriod"/>
            </a:pPr>
            <a:r>
              <a:rPr lang="en-US" sz="1200" dirty="0"/>
              <a:t>When to run HDR?</a:t>
            </a:r>
          </a:p>
          <a:p>
            <a:pPr lvl="1">
              <a:buFont typeface="+mj-lt"/>
              <a:buAutoNum type="arabicPeriod"/>
            </a:pPr>
            <a:r>
              <a:rPr lang="en-US" sz="1200" dirty="0"/>
              <a:t>When to compress to 16bit?</a:t>
            </a:r>
          </a:p>
          <a:p>
            <a:pPr lvl="1">
              <a:buFont typeface="+mj-lt"/>
              <a:buAutoNum type="arabicPeriod"/>
            </a:pPr>
            <a:r>
              <a:rPr lang="en-US" sz="1200" dirty="0"/>
              <a:t>When and how to subtract bleached image?</a:t>
            </a:r>
          </a:p>
          <a:p>
            <a:pPr lvl="1">
              <a:buFont typeface="+mj-lt"/>
              <a:buAutoNum type="arabicPeriod"/>
            </a:pPr>
            <a:r>
              <a:rPr lang="en-US" sz="1200" dirty="0"/>
              <a:t>How to preserve intensity comps between data sets and not just within a single one?</a:t>
            </a:r>
          </a:p>
          <a:p>
            <a:r>
              <a:rPr lang="en-US" sz="1600" dirty="0"/>
              <a:t>My proposal to make this efficient and reduce memory consumption is to:</a:t>
            </a:r>
          </a:p>
          <a:p>
            <a:pPr lvl="1">
              <a:buFont typeface="+mj-lt"/>
              <a:buAutoNum type="arabicPeriod"/>
            </a:pPr>
            <a:r>
              <a:rPr lang="en-US" sz="1200" dirty="0"/>
              <a:t>Run HDR on the fly</a:t>
            </a:r>
          </a:p>
          <a:p>
            <a:pPr lvl="1">
              <a:buFont typeface="+mj-lt"/>
              <a:buAutoNum type="arabicPeriod"/>
            </a:pPr>
            <a:r>
              <a:rPr lang="en-US" sz="1200" dirty="0"/>
              <a:t>We need highest pixel value to scale everything to, so makes sense to compress to 16bit in between cycles. This allows us to view all tiles and see what the global max intensity is and then scale everything to that. </a:t>
            </a:r>
          </a:p>
          <a:p>
            <a:pPr lvl="1">
              <a:buFont typeface="+mj-lt"/>
              <a:buAutoNum type="arabicPeriod"/>
            </a:pPr>
            <a:r>
              <a:rPr lang="en-US" sz="1200" dirty="0"/>
              <a:t>This will be done right before scaling in between each cycle so that it’s the highest accuracy. </a:t>
            </a:r>
          </a:p>
          <a:p>
            <a:pPr lvl="1">
              <a:buFont typeface="+mj-lt"/>
              <a:buAutoNum type="arabicPeriod"/>
            </a:pPr>
            <a:r>
              <a:rPr lang="en-US" sz="1200" dirty="0"/>
              <a:t>A </a:t>
            </a:r>
            <a:r>
              <a:rPr lang="en-US" sz="1200" dirty="0" err="1"/>
              <a:t>numpy</a:t>
            </a:r>
            <a:r>
              <a:rPr lang="en-US" sz="1200" dirty="0"/>
              <a:t> data structure and excel entry will be made to indicate what the max intensity was so that they can be scaled. This will allow data sets to be compared to each other.</a:t>
            </a:r>
          </a:p>
          <a:p>
            <a:pPr lvl="1">
              <a:buFont typeface="+mj-lt"/>
              <a:buAutoNum type="arabicPeriod"/>
            </a:pPr>
            <a:endParaRPr lang="en-US" sz="1200" dirty="0"/>
          </a:p>
        </p:txBody>
      </p:sp>
    </p:spTree>
    <p:extLst>
      <p:ext uri="{BB962C8B-B14F-4D97-AF65-F5344CB8AC3E}">
        <p14:creationId xmlns:p14="http://schemas.microsoft.com/office/powerpoint/2010/main" val="4203267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07C0-E199-C684-EC97-E3B7B1910132}"/>
              </a:ext>
            </a:extLst>
          </p:cNvPr>
          <p:cNvSpPr>
            <a:spLocks noGrp="1"/>
          </p:cNvSpPr>
          <p:nvPr>
            <p:ph type="title"/>
          </p:nvPr>
        </p:nvSpPr>
        <p:spPr>
          <a:xfrm>
            <a:off x="0" y="0"/>
            <a:ext cx="10515600" cy="568325"/>
          </a:xfrm>
        </p:spPr>
        <p:txBody>
          <a:bodyPr>
            <a:noAutofit/>
          </a:bodyPr>
          <a:lstStyle/>
          <a:p>
            <a:r>
              <a:rPr lang="en-US" sz="3200" dirty="0"/>
              <a:t>Speed</a:t>
            </a:r>
          </a:p>
        </p:txBody>
      </p:sp>
      <p:sp>
        <p:nvSpPr>
          <p:cNvPr id="3" name="Content Placeholder 2">
            <a:extLst>
              <a:ext uri="{FF2B5EF4-FFF2-40B4-BE49-F238E27FC236}">
                <a16:creationId xmlns:a16="http://schemas.microsoft.com/office/drawing/2014/main" id="{E29196C7-2646-D546-8316-1CC1BFB449DE}"/>
              </a:ext>
            </a:extLst>
          </p:cNvPr>
          <p:cNvSpPr>
            <a:spLocks noGrp="1"/>
          </p:cNvSpPr>
          <p:nvPr>
            <p:ph idx="1"/>
          </p:nvPr>
        </p:nvSpPr>
        <p:spPr>
          <a:xfrm>
            <a:off x="0" y="568325"/>
            <a:ext cx="10515600" cy="4351338"/>
          </a:xfrm>
        </p:spPr>
        <p:txBody>
          <a:bodyPr>
            <a:normAutofit/>
          </a:bodyPr>
          <a:lstStyle/>
          <a:p>
            <a:r>
              <a:rPr lang="en-US" sz="1800" dirty="0"/>
              <a:t>There is no way around it. This is the slowest solution to effective auto exposure. The draw of this method is accuracy in exposing with having no information beforehand and not speed. </a:t>
            </a:r>
          </a:p>
          <a:p>
            <a:r>
              <a:rPr lang="en-US" sz="1800" dirty="0"/>
              <a:t>Lets do some calculations though:</a:t>
            </a:r>
          </a:p>
          <a:p>
            <a:r>
              <a:rPr lang="en-US" sz="1800" dirty="0"/>
              <a:t>For an exposure set of (47, 177, 727ms) = 951ms. Overhead time is around 100ms per image. So total acquisition time per image is around = 1.3 seconds. HDR time is 300ms. So lets say 2 seconds per image for everything to be conservative. </a:t>
            </a:r>
          </a:p>
          <a:p>
            <a:r>
              <a:rPr lang="en-US" sz="1800" dirty="0"/>
              <a:t>2*(4 colors)*(5 slices) = 40 seconds per tile</a:t>
            </a:r>
          </a:p>
          <a:p>
            <a:r>
              <a:rPr lang="en-US" sz="1800" dirty="0"/>
              <a:t>A 20 tile set will be 800 seconds or 13.5 minutes. </a:t>
            </a:r>
          </a:p>
          <a:p>
            <a:r>
              <a:rPr lang="en-US" sz="1800" dirty="0"/>
              <a:t>A reduction to 3 slices would yield a time of 8 minutes. </a:t>
            </a:r>
          </a:p>
          <a:p>
            <a:r>
              <a:rPr lang="en-US" sz="1800" dirty="0"/>
              <a:t>Note, for TMAs it will be longer. I assumed that the time to translate can be ignored. In those, I have to traverse larger distances and thus it will raise the time slightly. </a:t>
            </a:r>
          </a:p>
        </p:txBody>
      </p:sp>
    </p:spTree>
    <p:extLst>
      <p:ext uri="{BB962C8B-B14F-4D97-AF65-F5344CB8AC3E}">
        <p14:creationId xmlns:p14="http://schemas.microsoft.com/office/powerpoint/2010/main" val="3755031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7F9C7-2847-F34B-8DA3-C05F70F704FF}"/>
              </a:ext>
            </a:extLst>
          </p:cNvPr>
          <p:cNvSpPr>
            <a:spLocks noGrp="1"/>
          </p:cNvSpPr>
          <p:nvPr>
            <p:ph type="title"/>
          </p:nvPr>
        </p:nvSpPr>
        <p:spPr>
          <a:xfrm>
            <a:off x="0" y="-6842"/>
            <a:ext cx="10515600" cy="494411"/>
          </a:xfrm>
        </p:spPr>
        <p:txBody>
          <a:bodyPr>
            <a:normAutofit fontScale="90000"/>
          </a:bodyPr>
          <a:lstStyle/>
          <a:p>
            <a:r>
              <a:rPr lang="en-US" dirty="0"/>
              <a:t>What is HDR?</a:t>
            </a:r>
          </a:p>
        </p:txBody>
      </p:sp>
      <p:pic>
        <p:nvPicPr>
          <p:cNvPr id="5" name="Picture 4">
            <a:extLst>
              <a:ext uri="{FF2B5EF4-FFF2-40B4-BE49-F238E27FC236}">
                <a16:creationId xmlns:a16="http://schemas.microsoft.com/office/drawing/2014/main" id="{9A32E9BF-72E5-E2F5-DC74-F6490D1C41CD}"/>
              </a:ext>
            </a:extLst>
          </p:cNvPr>
          <p:cNvPicPr>
            <a:picLocks noChangeAspect="1"/>
          </p:cNvPicPr>
          <p:nvPr/>
        </p:nvPicPr>
        <p:blipFill>
          <a:blip r:embed="rId2"/>
          <a:stretch>
            <a:fillRect/>
          </a:stretch>
        </p:blipFill>
        <p:spPr>
          <a:xfrm>
            <a:off x="7953904" y="4152453"/>
            <a:ext cx="3229208" cy="2458659"/>
          </a:xfrm>
          <a:prstGeom prst="rect">
            <a:avLst/>
          </a:prstGeom>
        </p:spPr>
      </p:pic>
      <p:pic>
        <p:nvPicPr>
          <p:cNvPr id="7" name="Picture 6">
            <a:extLst>
              <a:ext uri="{FF2B5EF4-FFF2-40B4-BE49-F238E27FC236}">
                <a16:creationId xmlns:a16="http://schemas.microsoft.com/office/drawing/2014/main" id="{94C6456E-EDF9-DCF5-7CBB-E32F77EA69CC}"/>
              </a:ext>
            </a:extLst>
          </p:cNvPr>
          <p:cNvPicPr>
            <a:picLocks noChangeAspect="1"/>
          </p:cNvPicPr>
          <p:nvPr/>
        </p:nvPicPr>
        <p:blipFill>
          <a:blip r:embed="rId3"/>
          <a:stretch>
            <a:fillRect/>
          </a:stretch>
        </p:blipFill>
        <p:spPr>
          <a:xfrm>
            <a:off x="6866672" y="0"/>
            <a:ext cx="5240264" cy="3895344"/>
          </a:xfrm>
          <a:prstGeom prst="rect">
            <a:avLst/>
          </a:prstGeom>
        </p:spPr>
      </p:pic>
      <p:sp>
        <p:nvSpPr>
          <p:cNvPr id="8" name="TextBox 7">
            <a:extLst>
              <a:ext uri="{FF2B5EF4-FFF2-40B4-BE49-F238E27FC236}">
                <a16:creationId xmlns:a16="http://schemas.microsoft.com/office/drawing/2014/main" id="{E6A924EA-86F1-B7F1-3C17-11F2A4BABA94}"/>
              </a:ext>
            </a:extLst>
          </p:cNvPr>
          <p:cNvSpPr txBox="1"/>
          <p:nvPr/>
        </p:nvSpPr>
        <p:spPr>
          <a:xfrm>
            <a:off x="5109653" y="-40590"/>
            <a:ext cx="1757019" cy="369332"/>
          </a:xfrm>
          <a:prstGeom prst="rect">
            <a:avLst/>
          </a:prstGeom>
          <a:noFill/>
        </p:spPr>
        <p:txBody>
          <a:bodyPr wrap="none" rtlCol="0">
            <a:spAutoFit/>
          </a:bodyPr>
          <a:lstStyle/>
          <a:p>
            <a:r>
              <a:rPr lang="en-US" u="sng" dirty="0"/>
              <a:t>Multi exposures</a:t>
            </a:r>
          </a:p>
        </p:txBody>
      </p:sp>
      <p:sp>
        <p:nvSpPr>
          <p:cNvPr id="9" name="TextBox 8">
            <a:extLst>
              <a:ext uri="{FF2B5EF4-FFF2-40B4-BE49-F238E27FC236}">
                <a16:creationId xmlns:a16="http://schemas.microsoft.com/office/drawing/2014/main" id="{D4DE3BDB-D33A-49D1-DEEF-37692E2F80E4}"/>
              </a:ext>
            </a:extLst>
          </p:cNvPr>
          <p:cNvSpPr txBox="1"/>
          <p:nvPr/>
        </p:nvSpPr>
        <p:spPr>
          <a:xfrm>
            <a:off x="6648803" y="5229899"/>
            <a:ext cx="1305101" cy="369332"/>
          </a:xfrm>
          <a:prstGeom prst="rect">
            <a:avLst/>
          </a:prstGeom>
          <a:noFill/>
        </p:spPr>
        <p:txBody>
          <a:bodyPr wrap="none" rtlCol="0">
            <a:spAutoFit/>
          </a:bodyPr>
          <a:lstStyle/>
          <a:p>
            <a:r>
              <a:rPr lang="en-US" u="sng" dirty="0"/>
              <a:t>HDR Image</a:t>
            </a:r>
          </a:p>
        </p:txBody>
      </p:sp>
      <p:sp>
        <p:nvSpPr>
          <p:cNvPr id="10" name="TextBox 9">
            <a:extLst>
              <a:ext uri="{FF2B5EF4-FFF2-40B4-BE49-F238E27FC236}">
                <a16:creationId xmlns:a16="http://schemas.microsoft.com/office/drawing/2014/main" id="{801DE026-065B-AADA-5E91-A96E97D21AE1}"/>
              </a:ext>
            </a:extLst>
          </p:cNvPr>
          <p:cNvSpPr txBox="1"/>
          <p:nvPr/>
        </p:nvSpPr>
        <p:spPr>
          <a:xfrm>
            <a:off x="85064" y="612648"/>
            <a:ext cx="6382512" cy="5909310"/>
          </a:xfrm>
          <a:prstGeom prst="rect">
            <a:avLst/>
          </a:prstGeom>
          <a:noFill/>
        </p:spPr>
        <p:txBody>
          <a:bodyPr wrap="square" rtlCol="0">
            <a:spAutoFit/>
          </a:bodyPr>
          <a:lstStyle/>
          <a:p>
            <a:pPr marL="285750" indent="-285750">
              <a:buFont typeface="Arial" panose="020B0604020202020204" pitchFamily="34" charset="0"/>
              <a:buChar char="•"/>
            </a:pPr>
            <a:r>
              <a:rPr lang="en-US" sz="1400" dirty="0"/>
              <a:t>In traditional photography, several objects may exist in the foreground that are of interest. In this case, some may be brighter than others. </a:t>
            </a:r>
          </a:p>
          <a:p>
            <a:pPr marL="285750" indent="-285750">
              <a:buFont typeface="Arial" panose="020B0604020202020204" pitchFamily="34" charset="0"/>
              <a:buChar char="•"/>
            </a:pPr>
            <a:r>
              <a:rPr lang="en-US" sz="1400" dirty="0"/>
              <a:t>HDR in short is am attempt to increase dynamic range and help us visualize all objects of interest at one time. </a:t>
            </a:r>
          </a:p>
          <a:p>
            <a:pPr marL="342900" indent="-342900">
              <a:buFont typeface="Arial" panose="020B0604020202020204" pitchFamily="34" charset="0"/>
              <a:buChar char="•"/>
            </a:pPr>
            <a:r>
              <a:rPr lang="en-US" sz="1400" dirty="0"/>
              <a:t>Steps are usually:</a:t>
            </a:r>
          </a:p>
          <a:p>
            <a:pPr marL="800100" lvl="1" indent="-342900">
              <a:buFont typeface="+mj-lt"/>
              <a:buAutoNum type="arabicPeriod"/>
            </a:pPr>
            <a:r>
              <a:rPr lang="en-US" sz="1400" dirty="0"/>
              <a:t>Take multiple pictures with different exposure times</a:t>
            </a:r>
          </a:p>
          <a:p>
            <a:pPr marL="800100" lvl="1" indent="-342900">
              <a:buFont typeface="+mj-lt"/>
              <a:buAutoNum type="arabicPeriod"/>
            </a:pPr>
            <a:r>
              <a:rPr lang="en-US" sz="1400" dirty="0"/>
              <a:t>Align images</a:t>
            </a:r>
          </a:p>
          <a:p>
            <a:pPr marL="800100" lvl="1" indent="-342900">
              <a:buFont typeface="+mj-lt"/>
              <a:buAutoNum type="arabicPeriod"/>
            </a:pPr>
            <a:r>
              <a:rPr lang="en-US" sz="1400" dirty="0"/>
              <a:t>Convert from intensity to irradiance via CRF (camera response function)</a:t>
            </a:r>
          </a:p>
          <a:p>
            <a:pPr marL="800100" lvl="1" indent="-342900">
              <a:buFont typeface="+mj-lt"/>
              <a:buAutoNum type="arabicPeriod"/>
            </a:pPr>
            <a:r>
              <a:rPr lang="en-US" sz="1400" dirty="0"/>
              <a:t>Merge all images via weight function</a:t>
            </a:r>
          </a:p>
          <a:p>
            <a:pPr marL="800100" lvl="1" indent="-342900">
              <a:buFont typeface="+mj-lt"/>
              <a:buAutoNum type="arabicPeriod"/>
            </a:pPr>
            <a:r>
              <a:rPr lang="en-US" sz="1400" dirty="0"/>
              <a:t>Twist rendering parameters like gamma and RGB display ratios</a:t>
            </a:r>
          </a:p>
          <a:p>
            <a:pPr marL="342900" indent="-342900">
              <a:buFont typeface="Arial" panose="020B0604020202020204" pitchFamily="34" charset="0"/>
              <a:buChar char="•"/>
            </a:pPr>
            <a:r>
              <a:rPr lang="en-US" sz="1400" dirty="0"/>
              <a:t>This is highly effective in traditional photography as light in these conditions has very little associated error and we care more about visualizing and not quantifying, thus choosing a weight function that picks middling intensities makes everything roughly a similar intensity and thus can be visualized by a human at the same time looking roughly the same brightness. </a:t>
            </a:r>
          </a:p>
          <a:p>
            <a:pPr marL="342900" indent="-342900">
              <a:buFont typeface="Arial" panose="020B0604020202020204" pitchFamily="34" charset="0"/>
              <a:buChar char="•"/>
            </a:pPr>
            <a:r>
              <a:rPr lang="en-US" sz="1400" dirty="0"/>
              <a:t>Fluorescence has different constraints and goals. Especially in the context of the </a:t>
            </a:r>
            <a:r>
              <a:rPr lang="en-US" sz="1400" dirty="0" err="1"/>
              <a:t>SpectrePlex</a:t>
            </a:r>
            <a:r>
              <a:rPr lang="en-US" sz="1400" dirty="0"/>
              <a:t>.</a:t>
            </a:r>
          </a:p>
          <a:p>
            <a:pPr marL="342900" indent="-342900">
              <a:buFont typeface="Arial" panose="020B0604020202020204" pitchFamily="34" charset="0"/>
              <a:buChar char="•"/>
            </a:pPr>
            <a:r>
              <a:rPr lang="en-US" sz="1400" dirty="0" err="1"/>
              <a:t>SpectrePlex</a:t>
            </a:r>
            <a:r>
              <a:rPr lang="en-US" sz="1400" dirty="0"/>
              <a:t>/Fluorescence Goals</a:t>
            </a:r>
          </a:p>
          <a:p>
            <a:pPr marL="800100" lvl="1" indent="-342900">
              <a:buFont typeface="+mj-lt"/>
              <a:buAutoNum type="arabicPeriod"/>
            </a:pPr>
            <a:r>
              <a:rPr lang="en-US" sz="1400" dirty="0"/>
              <a:t>Preserve relative intensity information</a:t>
            </a:r>
          </a:p>
          <a:p>
            <a:pPr marL="800100" lvl="1" indent="-342900">
              <a:buFont typeface="+mj-lt"/>
              <a:buAutoNum type="arabicPeriod"/>
            </a:pPr>
            <a:r>
              <a:rPr lang="en-US" sz="1400" dirty="0"/>
              <a:t>Poisson Noise limited, weigh towards bright pixels to minimize this</a:t>
            </a:r>
          </a:p>
          <a:p>
            <a:pPr marL="800100" lvl="1" indent="-342900">
              <a:buFont typeface="+mj-lt"/>
              <a:buAutoNum type="arabicPeriod"/>
            </a:pPr>
            <a:r>
              <a:rPr lang="en-US" sz="1400" dirty="0"/>
              <a:t>CRF is extremely linear, thus giving us the function </a:t>
            </a:r>
            <a:r>
              <a:rPr lang="en-US" sz="1400" dirty="0" err="1"/>
              <a:t>apiori</a:t>
            </a:r>
            <a:endParaRPr lang="en-US" sz="1400" dirty="0"/>
          </a:p>
          <a:p>
            <a:pPr marL="800100" lvl="1" indent="-342900">
              <a:buFont typeface="+mj-lt"/>
              <a:buAutoNum type="arabicPeriod"/>
            </a:pPr>
            <a:r>
              <a:rPr lang="en-US" sz="1400" dirty="0"/>
              <a:t>All channels are gray scale (no RGB), can and should be freely manipulated independently for visualization. </a:t>
            </a:r>
          </a:p>
          <a:p>
            <a:pPr marL="800100" lvl="1" indent="-342900">
              <a:buFont typeface="+mj-lt"/>
              <a:buAutoNum type="arabicPeriod"/>
            </a:pPr>
            <a:r>
              <a:rPr lang="en-US" sz="1400" dirty="0"/>
              <a:t>No alignment needed</a:t>
            </a:r>
          </a:p>
          <a:p>
            <a:pPr marL="800100" lvl="1" indent="-342900">
              <a:buFont typeface="+mj-lt"/>
              <a:buAutoNum type="arabicPeriod"/>
            </a:pPr>
            <a:endParaRPr lang="en-US" sz="1400" dirty="0"/>
          </a:p>
          <a:p>
            <a:pPr marL="800100" lvl="1" indent="-342900">
              <a:buFont typeface="+mj-lt"/>
              <a:buAutoNum type="arabicPeriod"/>
            </a:pPr>
            <a:endParaRPr lang="en-US" sz="1400" dirty="0"/>
          </a:p>
        </p:txBody>
      </p:sp>
    </p:spTree>
    <p:extLst>
      <p:ext uri="{BB962C8B-B14F-4D97-AF65-F5344CB8AC3E}">
        <p14:creationId xmlns:p14="http://schemas.microsoft.com/office/powerpoint/2010/main" val="20153147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8B2BDC-BB2F-379E-E7B7-59906D5702A2}"/>
              </a:ext>
            </a:extLst>
          </p:cNvPr>
          <p:cNvSpPr>
            <a:spLocks noGrp="1"/>
          </p:cNvSpPr>
          <p:nvPr>
            <p:ph type="title"/>
          </p:nvPr>
        </p:nvSpPr>
        <p:spPr>
          <a:xfrm>
            <a:off x="0" y="-201201"/>
            <a:ext cx="10515600" cy="1060737"/>
          </a:xfrm>
        </p:spPr>
        <p:txBody>
          <a:bodyPr>
            <a:normAutofit/>
          </a:bodyPr>
          <a:lstStyle/>
          <a:p>
            <a:r>
              <a:rPr lang="en-US" sz="3600" dirty="0" err="1"/>
              <a:t>Miltenyi</a:t>
            </a:r>
            <a:r>
              <a:rPr lang="en-US" sz="3600" dirty="0"/>
              <a:t> Biotech HDR Background</a:t>
            </a:r>
          </a:p>
        </p:txBody>
      </p:sp>
      <p:sp>
        <p:nvSpPr>
          <p:cNvPr id="3" name="Content Placeholder 2">
            <a:extLst>
              <a:ext uri="{FF2B5EF4-FFF2-40B4-BE49-F238E27FC236}">
                <a16:creationId xmlns:a16="http://schemas.microsoft.com/office/drawing/2014/main" id="{48273EE5-932C-2FD1-F539-42EBC857E22F}"/>
              </a:ext>
            </a:extLst>
          </p:cNvPr>
          <p:cNvSpPr>
            <a:spLocks noGrp="1"/>
          </p:cNvSpPr>
          <p:nvPr>
            <p:ph idx="1"/>
          </p:nvPr>
        </p:nvSpPr>
        <p:spPr>
          <a:xfrm>
            <a:off x="0" y="550072"/>
            <a:ext cx="11152632" cy="1060737"/>
          </a:xfrm>
        </p:spPr>
        <p:txBody>
          <a:bodyPr>
            <a:normAutofit/>
          </a:bodyPr>
          <a:lstStyle/>
          <a:p>
            <a:r>
              <a:rPr lang="en-US" sz="1600" dirty="0"/>
              <a:t>This is the first attempt to transform the HDR technique into fluorescence microscopy</a:t>
            </a:r>
          </a:p>
          <a:p>
            <a:r>
              <a:rPr lang="en-US" sz="1600" dirty="0"/>
              <a:t>TL:DR, it alters the weight function to favor higher pixel values by taking into account Poisson noise. Used stats to figure out deviations from </a:t>
            </a:r>
            <a:r>
              <a:rPr lang="en-US" sz="1600" dirty="0" err="1"/>
              <a:t>poisson</a:t>
            </a:r>
            <a:r>
              <a:rPr lang="en-US" sz="1600" dirty="0"/>
              <a:t> noise when making weight function. Everything else is the same. </a:t>
            </a:r>
          </a:p>
          <a:p>
            <a:endParaRPr lang="en-US" sz="2000" dirty="0"/>
          </a:p>
        </p:txBody>
      </p:sp>
      <p:pic>
        <p:nvPicPr>
          <p:cNvPr id="5" name="Picture 4">
            <a:extLst>
              <a:ext uri="{FF2B5EF4-FFF2-40B4-BE49-F238E27FC236}">
                <a16:creationId xmlns:a16="http://schemas.microsoft.com/office/drawing/2014/main" id="{95B38245-9C6F-DC7A-E55E-6945EE739DBC}"/>
              </a:ext>
            </a:extLst>
          </p:cNvPr>
          <p:cNvPicPr>
            <a:picLocks noChangeAspect="1"/>
          </p:cNvPicPr>
          <p:nvPr/>
        </p:nvPicPr>
        <p:blipFill>
          <a:blip r:embed="rId2"/>
          <a:stretch>
            <a:fillRect/>
          </a:stretch>
        </p:blipFill>
        <p:spPr>
          <a:xfrm>
            <a:off x="174417" y="1361806"/>
            <a:ext cx="5481093" cy="1754618"/>
          </a:xfrm>
          <a:prstGeom prst="rect">
            <a:avLst/>
          </a:prstGeom>
        </p:spPr>
      </p:pic>
      <p:sp>
        <p:nvSpPr>
          <p:cNvPr id="6" name="TextBox 5">
            <a:extLst>
              <a:ext uri="{FF2B5EF4-FFF2-40B4-BE49-F238E27FC236}">
                <a16:creationId xmlns:a16="http://schemas.microsoft.com/office/drawing/2014/main" id="{77FB7EEA-A7F8-9783-4298-2178020C5C52}"/>
              </a:ext>
            </a:extLst>
          </p:cNvPr>
          <p:cNvSpPr txBox="1"/>
          <p:nvPr/>
        </p:nvSpPr>
        <p:spPr>
          <a:xfrm>
            <a:off x="-79189" y="2959861"/>
            <a:ext cx="12096771" cy="1523494"/>
          </a:xfrm>
          <a:prstGeom prst="rect">
            <a:avLst/>
          </a:prstGeom>
          <a:noFill/>
        </p:spPr>
        <p:txBody>
          <a:bodyPr wrap="square" rtlCol="0">
            <a:spAutoFit/>
          </a:bodyPr>
          <a:lstStyle/>
          <a:p>
            <a:pPr marL="285750" indent="-285750">
              <a:buFont typeface="Arial" panose="020B0604020202020204" pitchFamily="34" charset="0"/>
              <a:buChar char="•"/>
            </a:pPr>
            <a:r>
              <a:rPr lang="en-US" sz="1400" dirty="0"/>
              <a:t>Their approach allows objects to be properly exposed and displayed on the same image regardless of true intensity differences ala traditional HDR with no </a:t>
            </a:r>
            <a:r>
              <a:rPr lang="en-US" sz="1400" dirty="0" err="1"/>
              <a:t>apriori</a:t>
            </a:r>
            <a:r>
              <a:rPr lang="en-US" sz="1400" dirty="0"/>
              <a:t> knowledge of the stain. </a:t>
            </a:r>
          </a:p>
          <a:p>
            <a:pPr marL="285750" indent="-285750">
              <a:buFont typeface="Arial" panose="020B0604020202020204" pitchFamily="34" charset="0"/>
              <a:buChar char="•"/>
            </a:pPr>
            <a:r>
              <a:rPr lang="en-US" sz="1400" dirty="0"/>
              <a:t> Weaknesses</a:t>
            </a:r>
          </a:p>
          <a:p>
            <a:pPr marL="800100" lvl="1" indent="-342900">
              <a:buFont typeface="+mj-lt"/>
              <a:buAutoNum type="arabicPeriod"/>
            </a:pPr>
            <a:r>
              <a:rPr lang="en-US" sz="1100" dirty="0"/>
              <a:t>No way to verify relative intensity value accuracies and almost certainly has no </a:t>
            </a:r>
            <a:r>
              <a:rPr lang="en-US" sz="1100" dirty="0" err="1"/>
              <a:t>negligable</a:t>
            </a:r>
            <a:r>
              <a:rPr lang="en-US" sz="1100" dirty="0"/>
              <a:t> distortion of them</a:t>
            </a:r>
          </a:p>
          <a:p>
            <a:pPr marL="800100" lvl="1" indent="-342900">
              <a:buFont typeface="+mj-lt"/>
              <a:buAutoNum type="arabicPeriod"/>
            </a:pPr>
            <a:r>
              <a:rPr lang="en-US" sz="1100" dirty="0"/>
              <a:t>Generating image by image weight curves that can alter intensity ratios means bleached and stain must be subbed before applying algorithm. Thus cannot be run on the fly. </a:t>
            </a:r>
          </a:p>
          <a:p>
            <a:pPr marL="800100" lvl="1" indent="-342900">
              <a:buFont typeface="+mj-lt"/>
              <a:buAutoNum type="arabicPeriod"/>
            </a:pPr>
            <a:r>
              <a:rPr lang="en-US" sz="1100" dirty="0"/>
              <a:t>When compliance function is ramped up, produces artifacts in image. Some might say noise removal, but that is best left to programs like N2V as this looks artificial.</a:t>
            </a:r>
          </a:p>
          <a:p>
            <a:pPr marL="800100" lvl="1" indent="-342900">
              <a:buFont typeface="+mj-lt"/>
              <a:buAutoNum type="arabicPeriod"/>
            </a:pPr>
            <a:endParaRPr lang="en-US" dirty="0"/>
          </a:p>
        </p:txBody>
      </p:sp>
      <p:pic>
        <p:nvPicPr>
          <p:cNvPr id="8" name="Picture 7">
            <a:extLst>
              <a:ext uri="{FF2B5EF4-FFF2-40B4-BE49-F238E27FC236}">
                <a16:creationId xmlns:a16="http://schemas.microsoft.com/office/drawing/2014/main" id="{76C719F5-B0FD-155F-756C-CB9A91710E45}"/>
              </a:ext>
            </a:extLst>
          </p:cNvPr>
          <p:cNvPicPr>
            <a:picLocks noChangeAspect="1"/>
          </p:cNvPicPr>
          <p:nvPr/>
        </p:nvPicPr>
        <p:blipFill>
          <a:blip r:embed="rId3"/>
          <a:stretch>
            <a:fillRect/>
          </a:stretch>
        </p:blipFill>
        <p:spPr>
          <a:xfrm>
            <a:off x="174417" y="4171664"/>
            <a:ext cx="11523306" cy="2412016"/>
          </a:xfrm>
          <a:prstGeom prst="rect">
            <a:avLst/>
          </a:prstGeom>
        </p:spPr>
      </p:pic>
    </p:spTree>
    <p:extLst>
      <p:ext uri="{BB962C8B-B14F-4D97-AF65-F5344CB8AC3E}">
        <p14:creationId xmlns:p14="http://schemas.microsoft.com/office/powerpoint/2010/main" val="21700384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5B65C-C68F-8964-FD00-A6482A552D39}"/>
              </a:ext>
            </a:extLst>
          </p:cNvPr>
          <p:cNvSpPr>
            <a:spLocks noGrp="1"/>
          </p:cNvSpPr>
          <p:nvPr>
            <p:ph type="title"/>
          </p:nvPr>
        </p:nvSpPr>
        <p:spPr>
          <a:xfrm>
            <a:off x="0" y="0"/>
            <a:ext cx="10515600" cy="681037"/>
          </a:xfrm>
        </p:spPr>
        <p:txBody>
          <a:bodyPr>
            <a:normAutofit fontScale="90000"/>
          </a:bodyPr>
          <a:lstStyle/>
          <a:p>
            <a:r>
              <a:rPr lang="en-US" dirty="0"/>
              <a:t>Our Approach</a:t>
            </a:r>
          </a:p>
        </p:txBody>
      </p:sp>
      <p:sp>
        <p:nvSpPr>
          <p:cNvPr id="3" name="Content Placeholder 2">
            <a:extLst>
              <a:ext uri="{FF2B5EF4-FFF2-40B4-BE49-F238E27FC236}">
                <a16:creationId xmlns:a16="http://schemas.microsoft.com/office/drawing/2014/main" id="{230B1F5A-20F7-5C1F-6C26-740E268C18A5}"/>
              </a:ext>
            </a:extLst>
          </p:cNvPr>
          <p:cNvSpPr>
            <a:spLocks noGrp="1"/>
          </p:cNvSpPr>
          <p:nvPr>
            <p:ph idx="1"/>
          </p:nvPr>
        </p:nvSpPr>
        <p:spPr>
          <a:xfrm>
            <a:off x="251927" y="942392"/>
            <a:ext cx="11101873" cy="5234571"/>
          </a:xfrm>
        </p:spPr>
        <p:txBody>
          <a:bodyPr>
            <a:normAutofit/>
          </a:bodyPr>
          <a:lstStyle/>
          <a:p>
            <a:r>
              <a:rPr lang="en-US" sz="2000" dirty="0"/>
              <a:t>We focused on designing a version of HDR that accomplished a different goal than the </a:t>
            </a:r>
            <a:r>
              <a:rPr lang="en-US" sz="2000" dirty="0" err="1"/>
              <a:t>milyani</a:t>
            </a:r>
            <a:r>
              <a:rPr lang="en-US" sz="2000" dirty="0"/>
              <a:t> tech one. We wanted to preserve intensity ratios and to use HDR not as a tool to expand the image dynamic range, but instead to act like an auto exposure. </a:t>
            </a:r>
          </a:p>
          <a:p>
            <a:r>
              <a:rPr lang="en-US" sz="2000" dirty="0"/>
              <a:t>Steps:</a:t>
            </a:r>
          </a:p>
          <a:p>
            <a:pPr marL="800100" lvl="1" indent="-342900">
              <a:buFont typeface="+mj-lt"/>
              <a:buAutoNum type="arabicPeriod"/>
            </a:pPr>
            <a:r>
              <a:rPr lang="en-US" sz="1600" dirty="0"/>
              <a:t>Grab X different exposure time images</a:t>
            </a:r>
          </a:p>
          <a:p>
            <a:pPr marL="800100" lvl="1" indent="-342900">
              <a:buFont typeface="+mj-lt"/>
              <a:buAutoNum type="arabicPeriod"/>
            </a:pPr>
            <a:r>
              <a:rPr lang="en-US" sz="1600" dirty="0"/>
              <a:t>Convert to relative irradiance from intensity via the CRF</a:t>
            </a:r>
          </a:p>
          <a:p>
            <a:pPr marL="800100" lvl="1" indent="-342900">
              <a:buFont typeface="+mj-lt"/>
              <a:buAutoNum type="arabicPeriod"/>
            </a:pPr>
            <a:r>
              <a:rPr lang="en-US" sz="1600" dirty="0"/>
              <a:t>Use exp times to scale each image to what intensity is predicted to be at highest exp time taken</a:t>
            </a:r>
          </a:p>
          <a:p>
            <a:pPr marL="800100" lvl="1" indent="-342900">
              <a:buFont typeface="+mj-lt"/>
              <a:buAutoNum type="arabicPeriod"/>
            </a:pPr>
            <a:r>
              <a:rPr lang="en-US" sz="1600" dirty="0"/>
              <a:t>Use weight function that is inspired by Poisson noise and scaling inaccuracies to merge images together in 32 bit space</a:t>
            </a:r>
          </a:p>
          <a:p>
            <a:pPr marL="800100" lvl="1" indent="-342900">
              <a:buFont typeface="+mj-lt"/>
              <a:buAutoNum type="arabicPeriod"/>
            </a:pPr>
            <a:r>
              <a:rPr lang="en-US" sz="1600" dirty="0"/>
              <a:t>At end of cycle, subtract HDR version of bleached image from stained and compress to 16bit space and record 32bit value for top value in 16bit space</a:t>
            </a:r>
          </a:p>
        </p:txBody>
      </p:sp>
    </p:spTree>
    <p:extLst>
      <p:ext uri="{BB962C8B-B14F-4D97-AF65-F5344CB8AC3E}">
        <p14:creationId xmlns:p14="http://schemas.microsoft.com/office/powerpoint/2010/main" val="2052815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032DD-A525-58C9-83E0-D0AF0223B3D1}"/>
              </a:ext>
            </a:extLst>
          </p:cNvPr>
          <p:cNvSpPr>
            <a:spLocks noGrp="1"/>
          </p:cNvSpPr>
          <p:nvPr>
            <p:ph type="title"/>
          </p:nvPr>
        </p:nvSpPr>
        <p:spPr>
          <a:xfrm>
            <a:off x="0" y="0"/>
            <a:ext cx="10515600" cy="530614"/>
          </a:xfrm>
        </p:spPr>
        <p:txBody>
          <a:bodyPr>
            <a:normAutofit fontScale="90000"/>
          </a:bodyPr>
          <a:lstStyle/>
          <a:p>
            <a:r>
              <a:rPr lang="en-US" dirty="0"/>
              <a:t>How linear is linear?</a:t>
            </a:r>
          </a:p>
        </p:txBody>
      </p:sp>
      <p:sp>
        <p:nvSpPr>
          <p:cNvPr id="3" name="Content Placeholder 2">
            <a:extLst>
              <a:ext uri="{FF2B5EF4-FFF2-40B4-BE49-F238E27FC236}">
                <a16:creationId xmlns:a16="http://schemas.microsoft.com/office/drawing/2014/main" id="{65DA9C79-339B-157A-5570-37E11DCC15A1}"/>
              </a:ext>
            </a:extLst>
          </p:cNvPr>
          <p:cNvSpPr>
            <a:spLocks noGrp="1"/>
          </p:cNvSpPr>
          <p:nvPr>
            <p:ph idx="1"/>
          </p:nvPr>
        </p:nvSpPr>
        <p:spPr>
          <a:xfrm>
            <a:off x="121298" y="530614"/>
            <a:ext cx="11765902" cy="1438145"/>
          </a:xfrm>
        </p:spPr>
        <p:txBody>
          <a:bodyPr>
            <a:normAutofit/>
          </a:bodyPr>
          <a:lstStyle/>
          <a:p>
            <a:r>
              <a:rPr lang="en-US" sz="1800" dirty="0" err="1"/>
              <a:t>sCMOS</a:t>
            </a:r>
            <a:r>
              <a:rPr lang="en-US" sz="1800" dirty="0"/>
              <a:t> cameras are reported to be extremely linear. If this is accurate, we know the CRF without ever needing to measure it in the image. </a:t>
            </a:r>
          </a:p>
          <a:p>
            <a:r>
              <a:rPr lang="en-US" sz="1800" dirty="0"/>
              <a:t>Below are three charts. They are all based off of images that were gathered in the exact same spot and just had different exposure times which are equal spaced in log space. </a:t>
            </a:r>
          </a:p>
          <a:p>
            <a:pPr marL="0" indent="0">
              <a:buNone/>
            </a:pPr>
            <a:endParaRPr lang="en-US" sz="1800" dirty="0"/>
          </a:p>
        </p:txBody>
      </p:sp>
      <p:pic>
        <p:nvPicPr>
          <p:cNvPr id="5" name="Picture 4">
            <a:extLst>
              <a:ext uri="{FF2B5EF4-FFF2-40B4-BE49-F238E27FC236}">
                <a16:creationId xmlns:a16="http://schemas.microsoft.com/office/drawing/2014/main" id="{C17DC0CC-2631-41EB-AC03-B5615467B0F4}"/>
              </a:ext>
            </a:extLst>
          </p:cNvPr>
          <p:cNvPicPr>
            <a:picLocks noChangeAspect="1"/>
          </p:cNvPicPr>
          <p:nvPr/>
        </p:nvPicPr>
        <p:blipFill>
          <a:blip r:embed="rId2"/>
          <a:stretch>
            <a:fillRect/>
          </a:stretch>
        </p:blipFill>
        <p:spPr>
          <a:xfrm>
            <a:off x="32546" y="2089863"/>
            <a:ext cx="4221778" cy="2351925"/>
          </a:xfrm>
          <a:prstGeom prst="rect">
            <a:avLst/>
          </a:prstGeom>
        </p:spPr>
      </p:pic>
      <p:pic>
        <p:nvPicPr>
          <p:cNvPr id="7" name="Picture 6">
            <a:extLst>
              <a:ext uri="{FF2B5EF4-FFF2-40B4-BE49-F238E27FC236}">
                <a16:creationId xmlns:a16="http://schemas.microsoft.com/office/drawing/2014/main" id="{4577F815-D115-601C-F018-B5A61B547CF4}"/>
              </a:ext>
            </a:extLst>
          </p:cNvPr>
          <p:cNvPicPr>
            <a:picLocks noChangeAspect="1"/>
          </p:cNvPicPr>
          <p:nvPr/>
        </p:nvPicPr>
        <p:blipFill>
          <a:blip r:embed="rId3"/>
          <a:stretch>
            <a:fillRect/>
          </a:stretch>
        </p:blipFill>
        <p:spPr>
          <a:xfrm>
            <a:off x="4254324" y="2127393"/>
            <a:ext cx="4061434" cy="2276864"/>
          </a:xfrm>
          <a:prstGeom prst="rect">
            <a:avLst/>
          </a:prstGeom>
        </p:spPr>
      </p:pic>
      <p:sp>
        <p:nvSpPr>
          <p:cNvPr id="8" name="TextBox 7">
            <a:extLst>
              <a:ext uri="{FF2B5EF4-FFF2-40B4-BE49-F238E27FC236}">
                <a16:creationId xmlns:a16="http://schemas.microsoft.com/office/drawing/2014/main" id="{8E2CD281-5A93-B2BD-020C-0D0CA750CCA3}"/>
              </a:ext>
            </a:extLst>
          </p:cNvPr>
          <p:cNvSpPr txBox="1"/>
          <p:nvPr/>
        </p:nvSpPr>
        <p:spPr>
          <a:xfrm>
            <a:off x="1418253" y="4578389"/>
            <a:ext cx="1996316" cy="369332"/>
          </a:xfrm>
          <a:prstGeom prst="rect">
            <a:avLst/>
          </a:prstGeom>
          <a:noFill/>
        </p:spPr>
        <p:txBody>
          <a:bodyPr wrap="none" rtlCol="0">
            <a:spAutoFit/>
          </a:bodyPr>
          <a:lstStyle/>
          <a:p>
            <a:r>
              <a:rPr lang="en-US" dirty="0"/>
              <a:t>Linear </a:t>
            </a:r>
            <a:r>
              <a:rPr lang="en-US" dirty="0" err="1"/>
              <a:t>linear</a:t>
            </a:r>
            <a:r>
              <a:rPr lang="en-US" dirty="0"/>
              <a:t> scale</a:t>
            </a:r>
          </a:p>
        </p:txBody>
      </p:sp>
      <p:sp>
        <p:nvSpPr>
          <p:cNvPr id="9" name="TextBox 8">
            <a:extLst>
              <a:ext uri="{FF2B5EF4-FFF2-40B4-BE49-F238E27FC236}">
                <a16:creationId xmlns:a16="http://schemas.microsoft.com/office/drawing/2014/main" id="{F4D2FCA4-BE3A-9380-66C7-23A7085AC14D}"/>
              </a:ext>
            </a:extLst>
          </p:cNvPr>
          <p:cNvSpPr txBox="1"/>
          <p:nvPr/>
        </p:nvSpPr>
        <p:spPr>
          <a:xfrm>
            <a:off x="5513838" y="4600720"/>
            <a:ext cx="2018309" cy="369332"/>
          </a:xfrm>
          <a:prstGeom prst="rect">
            <a:avLst/>
          </a:prstGeom>
          <a:noFill/>
        </p:spPr>
        <p:txBody>
          <a:bodyPr wrap="none" rtlCol="0">
            <a:spAutoFit/>
          </a:bodyPr>
          <a:lstStyle/>
          <a:p>
            <a:r>
              <a:rPr lang="en-US" dirty="0"/>
              <a:t>Log10 </a:t>
            </a:r>
            <a:r>
              <a:rPr lang="en-US" dirty="0" err="1"/>
              <a:t>Log10</a:t>
            </a:r>
            <a:r>
              <a:rPr lang="en-US" dirty="0"/>
              <a:t> scale</a:t>
            </a:r>
          </a:p>
        </p:txBody>
      </p:sp>
      <p:pic>
        <p:nvPicPr>
          <p:cNvPr id="11" name="Picture 10">
            <a:extLst>
              <a:ext uri="{FF2B5EF4-FFF2-40B4-BE49-F238E27FC236}">
                <a16:creationId xmlns:a16="http://schemas.microsoft.com/office/drawing/2014/main" id="{05721154-F4BF-33A5-7741-F9BFC403CB9C}"/>
              </a:ext>
            </a:extLst>
          </p:cNvPr>
          <p:cNvPicPr>
            <a:picLocks noChangeAspect="1"/>
          </p:cNvPicPr>
          <p:nvPr/>
        </p:nvPicPr>
        <p:blipFill>
          <a:blip r:embed="rId4"/>
          <a:stretch>
            <a:fillRect/>
          </a:stretch>
        </p:blipFill>
        <p:spPr>
          <a:xfrm>
            <a:off x="8325089" y="2207260"/>
            <a:ext cx="3709883" cy="2134041"/>
          </a:xfrm>
          <a:prstGeom prst="rect">
            <a:avLst/>
          </a:prstGeom>
        </p:spPr>
      </p:pic>
      <p:sp>
        <p:nvSpPr>
          <p:cNvPr id="12" name="TextBox 11">
            <a:extLst>
              <a:ext uri="{FF2B5EF4-FFF2-40B4-BE49-F238E27FC236}">
                <a16:creationId xmlns:a16="http://schemas.microsoft.com/office/drawing/2014/main" id="{9315F5C8-F085-8C6F-BE7A-8FEABEEDF3F2}"/>
              </a:ext>
            </a:extLst>
          </p:cNvPr>
          <p:cNvSpPr txBox="1"/>
          <p:nvPr/>
        </p:nvSpPr>
        <p:spPr>
          <a:xfrm>
            <a:off x="9414588" y="4578389"/>
            <a:ext cx="1899431" cy="369332"/>
          </a:xfrm>
          <a:prstGeom prst="rect">
            <a:avLst/>
          </a:prstGeom>
          <a:noFill/>
        </p:spPr>
        <p:txBody>
          <a:bodyPr wrap="none" rtlCol="0">
            <a:spAutoFit/>
          </a:bodyPr>
          <a:lstStyle/>
          <a:p>
            <a:r>
              <a:rPr lang="en-US" dirty="0"/>
              <a:t>Intersection zone</a:t>
            </a:r>
          </a:p>
        </p:txBody>
      </p:sp>
      <p:sp>
        <p:nvSpPr>
          <p:cNvPr id="13" name="TextBox 12">
            <a:extLst>
              <a:ext uri="{FF2B5EF4-FFF2-40B4-BE49-F238E27FC236}">
                <a16:creationId xmlns:a16="http://schemas.microsoft.com/office/drawing/2014/main" id="{06040AFE-E5E6-7265-8669-FE3DA05426CF}"/>
              </a:ext>
            </a:extLst>
          </p:cNvPr>
          <p:cNvSpPr txBox="1"/>
          <p:nvPr/>
        </p:nvSpPr>
        <p:spPr>
          <a:xfrm>
            <a:off x="382555" y="5402424"/>
            <a:ext cx="11652417" cy="1200329"/>
          </a:xfrm>
          <a:prstGeom prst="rect">
            <a:avLst/>
          </a:prstGeom>
          <a:noFill/>
        </p:spPr>
        <p:txBody>
          <a:bodyPr wrap="square" rtlCol="0">
            <a:spAutoFit/>
          </a:bodyPr>
          <a:lstStyle/>
          <a:p>
            <a:pPr marL="285750" indent="-285750">
              <a:buFont typeface="Arial" panose="020B0604020202020204" pitchFamily="34" charset="0"/>
              <a:buChar char="•"/>
            </a:pPr>
            <a:r>
              <a:rPr lang="en-US" dirty="0"/>
              <a:t>Log </a:t>
            </a:r>
            <a:r>
              <a:rPr lang="en-US" dirty="0" err="1"/>
              <a:t>log</a:t>
            </a:r>
            <a:r>
              <a:rPr lang="en-US" dirty="0"/>
              <a:t> scale is to exaggerate deviations and its clear that nothing big exists. </a:t>
            </a:r>
          </a:p>
          <a:p>
            <a:pPr marL="285750" indent="-285750">
              <a:buFont typeface="Arial" panose="020B0604020202020204" pitchFamily="34" charset="0"/>
              <a:buChar char="•"/>
            </a:pPr>
            <a:r>
              <a:rPr lang="en-US" dirty="0"/>
              <a:t>Intersection zone is zooming into an area that is around 4k intensity. This area is important as cameras are dual read by 12bit ADCs with different gains. They overlap around the 4k area and that overlap is used to match them ala stitching. This shows that extreme linearity still exists even at its weakest point.  </a:t>
            </a:r>
          </a:p>
        </p:txBody>
      </p:sp>
    </p:spTree>
    <p:extLst>
      <p:ext uri="{BB962C8B-B14F-4D97-AF65-F5344CB8AC3E}">
        <p14:creationId xmlns:p14="http://schemas.microsoft.com/office/powerpoint/2010/main" val="2049033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750E4-720A-94CB-E2D2-DD9F88C55315}"/>
              </a:ext>
            </a:extLst>
          </p:cNvPr>
          <p:cNvSpPr>
            <a:spLocks noGrp="1"/>
          </p:cNvSpPr>
          <p:nvPr>
            <p:ph type="title"/>
          </p:nvPr>
        </p:nvSpPr>
        <p:spPr>
          <a:xfrm>
            <a:off x="0" y="1"/>
            <a:ext cx="10515600" cy="765110"/>
          </a:xfrm>
        </p:spPr>
        <p:txBody>
          <a:bodyPr/>
          <a:lstStyle/>
          <a:p>
            <a:r>
              <a:rPr lang="en-US" dirty="0"/>
              <a:t>Exp Offset?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32B657-272E-74FB-CDDA-585FE675191D}"/>
                  </a:ext>
                </a:extLst>
              </p:cNvPr>
              <p:cNvSpPr>
                <a:spLocks noGrp="1"/>
              </p:cNvSpPr>
              <p:nvPr>
                <p:ph idx="1"/>
              </p:nvPr>
            </p:nvSpPr>
            <p:spPr>
              <a:xfrm>
                <a:off x="0" y="668629"/>
                <a:ext cx="10515600" cy="2111893"/>
              </a:xfrm>
            </p:spPr>
            <p:txBody>
              <a:bodyPr>
                <a:normAutofit/>
              </a:bodyPr>
              <a:lstStyle/>
              <a:p>
                <a:r>
                  <a:rPr lang="en-US" sz="1800" dirty="0"/>
                  <a:t>While scales are extremely linear, it does have one interesting effect. The known preprogrammed intensity offset for the camera is 300. At exp time = 0, it should = 300 and it doesn’t. Not even close. Why?</a:t>
                </a:r>
              </a:p>
              <a:p>
                <a:r>
                  <a:rPr lang="en-US" sz="1800" dirty="0"/>
                  <a:t>Lets hypothesize that the exp time asked for is not accurate, but is consistent, </a:t>
                </a:r>
                <a:r>
                  <a:rPr lang="en-US" sz="1800" dirty="0" err="1"/>
                  <a:t>ie</a:t>
                </a:r>
                <a:r>
                  <a:rPr lang="en-US" sz="1800" dirty="0"/>
                  <a:t>. the difference between Exp1 and Exp2 is repeatable and accurate, but individually they are not accurate. </a:t>
                </a:r>
              </a:p>
              <a:p>
                <a:r>
                  <a:rPr lang="en-US" sz="1800" dirty="0"/>
                  <a:t>Instead of a linear plot, lets do the equation: </a:t>
                </a:r>
                <a14:m>
                  <m:oMath xmlns:m="http://schemas.openxmlformats.org/officeDocument/2006/math">
                    <m:r>
                      <a:rPr lang="en-US" sz="1800" b="0" i="1" smtClean="0">
                        <a:latin typeface="Cambria Math" panose="02040503050406030204" pitchFamily="18" charset="0"/>
                      </a:rPr>
                      <m:t>𝐼𝑛𝑡𝑒𝑛𝑠𝑖𝑡𝑦</m:t>
                    </m:r>
                    <m:r>
                      <a:rPr lang="en-US" sz="1800" b="0" i="1" smtClean="0">
                        <a:latin typeface="Cambria Math" panose="02040503050406030204" pitchFamily="18" charset="0"/>
                      </a:rPr>
                      <m:t>−300 =</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𝑠𝑙𝑜𝑝𝑒</m:t>
                        </m:r>
                      </m:e>
                    </m:d>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exp</m:t>
                            </m:r>
                          </m:e>
                          <m:sub>
                            <m:r>
                              <a:rPr lang="en-US" sz="1800" b="0" i="1" smtClean="0">
                                <a:latin typeface="Cambria Math" panose="02040503050406030204" pitchFamily="18" charset="0"/>
                              </a:rPr>
                              <m:t>𝑡𝑖𝑚𝑒</m:t>
                            </m:r>
                          </m:sub>
                        </m:sSub>
                      </m:fName>
                      <m:e>
                        <m:r>
                          <a:rPr lang="en-US" sz="1800" b="0" i="1" smtClean="0">
                            <a:latin typeface="Cambria Math" panose="02040503050406030204" pitchFamily="18" charset="0"/>
                          </a:rPr>
                          <m:t>+</m:t>
                        </m:r>
                      </m:e>
                    </m:func>
                    <m:func>
                      <m:funcPr>
                        <m:ctrlPr>
                          <a:rPr lang="en-US" sz="1800" b="0" i="1" smtClean="0">
                            <a:latin typeface="Cambria Math" panose="02040503050406030204" pitchFamily="18" charset="0"/>
                          </a:rPr>
                        </m:ctrlPr>
                      </m:funcPr>
                      <m:fName>
                        <m:sSub>
                          <m:sSubPr>
                            <m:ctrlPr>
                              <a:rPr lang="en-US" sz="1800" b="0" i="1" smtClean="0">
                                <a:latin typeface="Cambria Math" panose="02040503050406030204" pitchFamily="18" charset="0"/>
                              </a:rPr>
                            </m:ctrlPr>
                          </m:sSubPr>
                          <m:e>
                            <m:r>
                              <m:rPr>
                                <m:sty m:val="p"/>
                              </m:rPr>
                              <a:rPr lang="en-US" sz="1800" b="0" i="0" smtClean="0">
                                <a:latin typeface="Cambria Math" panose="02040503050406030204" pitchFamily="18" charset="0"/>
                              </a:rPr>
                              <m:t>exp</m:t>
                            </m:r>
                          </m:e>
                          <m:sub>
                            <m:r>
                              <a:rPr lang="en-US" sz="1800" b="0" i="1" smtClean="0">
                                <a:latin typeface="Cambria Math" panose="02040503050406030204" pitchFamily="18" charset="0"/>
                              </a:rPr>
                              <m:t>𝑜𝑓𝑓𝑠𝑒𝑡</m:t>
                            </m:r>
                          </m:sub>
                        </m:sSub>
                      </m:fName>
                      <m:e/>
                    </m:func>
                    <m:r>
                      <a:rPr lang="en-US" sz="1800" b="0" i="1" smtClean="0">
                        <a:latin typeface="Cambria Math" panose="02040503050406030204" pitchFamily="18" charset="0"/>
                      </a:rPr>
                      <m:t>) </m:t>
                    </m:r>
                  </m:oMath>
                </a14:m>
                <a:endParaRPr lang="en-US" sz="1800" dirty="0"/>
              </a:p>
            </p:txBody>
          </p:sp>
        </mc:Choice>
        <mc:Fallback xmlns="">
          <p:sp>
            <p:nvSpPr>
              <p:cNvPr id="3" name="Content Placeholder 2">
                <a:extLst>
                  <a:ext uri="{FF2B5EF4-FFF2-40B4-BE49-F238E27FC236}">
                    <a16:creationId xmlns:a16="http://schemas.microsoft.com/office/drawing/2014/main" id="{2332B657-272E-74FB-CDDA-585FE675191D}"/>
                  </a:ext>
                </a:extLst>
              </p:cNvPr>
              <p:cNvSpPr>
                <a:spLocks noGrp="1" noRot="1" noChangeAspect="1" noMove="1" noResize="1" noEditPoints="1" noAdjustHandles="1" noChangeArrowheads="1" noChangeShapeType="1" noTextEdit="1"/>
              </p:cNvSpPr>
              <p:nvPr>
                <p:ph idx="1"/>
              </p:nvPr>
            </p:nvSpPr>
            <p:spPr>
              <a:xfrm>
                <a:off x="0" y="668629"/>
                <a:ext cx="10515600" cy="2111893"/>
              </a:xfrm>
              <a:blipFill>
                <a:blip r:embed="rId2"/>
                <a:stretch>
                  <a:fillRect l="-348" t="-289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E0E5C2DF-F852-3B5C-610F-CB3A1C5EFDC0}"/>
              </a:ext>
            </a:extLst>
          </p:cNvPr>
          <p:cNvPicPr>
            <a:picLocks noChangeAspect="1"/>
          </p:cNvPicPr>
          <p:nvPr/>
        </p:nvPicPr>
        <p:blipFill>
          <a:blip r:embed="rId3"/>
          <a:stretch>
            <a:fillRect/>
          </a:stretch>
        </p:blipFill>
        <p:spPr>
          <a:xfrm>
            <a:off x="3627154" y="3017856"/>
            <a:ext cx="4937691" cy="3689079"/>
          </a:xfrm>
          <a:prstGeom prst="rect">
            <a:avLst/>
          </a:prstGeom>
        </p:spPr>
      </p:pic>
      <p:pic>
        <p:nvPicPr>
          <p:cNvPr id="7" name="Picture 6">
            <a:extLst>
              <a:ext uri="{FF2B5EF4-FFF2-40B4-BE49-F238E27FC236}">
                <a16:creationId xmlns:a16="http://schemas.microsoft.com/office/drawing/2014/main" id="{5291B73D-604F-1102-F42F-B172F5010CAC}"/>
              </a:ext>
            </a:extLst>
          </p:cNvPr>
          <p:cNvPicPr>
            <a:picLocks noChangeAspect="1"/>
          </p:cNvPicPr>
          <p:nvPr/>
        </p:nvPicPr>
        <p:blipFill>
          <a:blip r:embed="rId4"/>
          <a:stretch>
            <a:fillRect/>
          </a:stretch>
        </p:blipFill>
        <p:spPr>
          <a:xfrm>
            <a:off x="8702704" y="2705877"/>
            <a:ext cx="3296110" cy="4001058"/>
          </a:xfrm>
          <a:prstGeom prst="rect">
            <a:avLst/>
          </a:prstGeom>
        </p:spPr>
      </p:pic>
      <p:sp>
        <p:nvSpPr>
          <p:cNvPr id="8" name="TextBox 7">
            <a:extLst>
              <a:ext uri="{FF2B5EF4-FFF2-40B4-BE49-F238E27FC236}">
                <a16:creationId xmlns:a16="http://schemas.microsoft.com/office/drawing/2014/main" id="{8E0043BD-4BA7-100D-171D-80EAE1E54D06}"/>
              </a:ext>
            </a:extLst>
          </p:cNvPr>
          <p:cNvSpPr txBox="1"/>
          <p:nvPr/>
        </p:nvSpPr>
        <p:spPr>
          <a:xfrm>
            <a:off x="0" y="4382065"/>
            <a:ext cx="3870104"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t>As a whole, </a:t>
            </a:r>
            <a:r>
              <a:rPr lang="en-US" sz="1400" dirty="0" err="1"/>
              <a:t>exp_offset</a:t>
            </a:r>
            <a:r>
              <a:rPr lang="en-US" sz="1400" dirty="0"/>
              <a:t> = 27.43+-1.2ms</a:t>
            </a:r>
          </a:p>
          <a:p>
            <a:pPr marL="285750" indent="-285750">
              <a:buFont typeface="Arial" panose="020B0604020202020204" pitchFamily="34" charset="0"/>
              <a:buChar char="•"/>
            </a:pPr>
            <a:r>
              <a:rPr lang="en-US" sz="1400" dirty="0"/>
              <a:t>Thus 1ms isn’t actually 1ms exposure and instead more about 28ms</a:t>
            </a:r>
          </a:p>
        </p:txBody>
      </p:sp>
    </p:spTree>
    <p:extLst>
      <p:ext uri="{BB962C8B-B14F-4D97-AF65-F5344CB8AC3E}">
        <p14:creationId xmlns:p14="http://schemas.microsoft.com/office/powerpoint/2010/main" val="1039687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000F2-ADB5-46DE-CCF0-E858C212C6BF}"/>
              </a:ext>
            </a:extLst>
          </p:cNvPr>
          <p:cNvSpPr>
            <a:spLocks noGrp="1"/>
          </p:cNvSpPr>
          <p:nvPr>
            <p:ph type="title"/>
          </p:nvPr>
        </p:nvSpPr>
        <p:spPr>
          <a:xfrm>
            <a:off x="0" y="0"/>
            <a:ext cx="10515600" cy="465299"/>
          </a:xfrm>
        </p:spPr>
        <p:txBody>
          <a:bodyPr>
            <a:normAutofit fontScale="90000"/>
          </a:bodyPr>
          <a:lstStyle/>
          <a:p>
            <a:r>
              <a:rPr lang="en-US" dirty="0"/>
              <a:t>Extrapolation Accuracy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64DA41F-CF00-A107-E5C5-24A3419A99F8}"/>
                  </a:ext>
                </a:extLst>
              </p:cNvPr>
              <p:cNvSpPr>
                <a:spLocks noGrp="1"/>
              </p:cNvSpPr>
              <p:nvPr>
                <p:ph idx="1"/>
              </p:nvPr>
            </p:nvSpPr>
            <p:spPr>
              <a:xfrm>
                <a:off x="-1" y="584652"/>
                <a:ext cx="12269755" cy="6273348"/>
              </a:xfrm>
            </p:spPr>
            <p:txBody>
              <a:bodyPr>
                <a:normAutofit/>
              </a:bodyPr>
              <a:lstStyle/>
              <a:p>
                <a:r>
                  <a:rPr lang="en-US" sz="1600" dirty="0"/>
                  <a:t>In a perfect knowledge world, this would have accuracy so high that it wouldn’t matter. In our case the exp offset will play a non-trivial role in the error of extrapolation. </a:t>
                </a:r>
              </a:p>
              <a:p>
                <a:r>
                  <a:rPr lang="en-US" sz="1600" dirty="0"/>
                  <a:t>Lets dive into deriving just how much we have. </a:t>
                </a:r>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𝐸𝑥𝑝</m:t>
                            </m:r>
                          </m:e>
                          <m:sub>
                            <m:r>
                              <a:rPr lang="en-US" sz="1800" b="0" i="1" smtClean="0">
                                <a:latin typeface="Cambria Math" panose="02040503050406030204" pitchFamily="18" charset="0"/>
                              </a:rPr>
                              <m:t>1</m:t>
                            </m:r>
                          </m:sub>
                        </m:sSub>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𝐸𝑥𝑝</m:t>
                            </m:r>
                          </m:e>
                          <m:sub>
                            <m:r>
                              <a:rPr lang="en-US" sz="1800" b="0" i="1" smtClean="0">
                                <a:latin typeface="Cambria Math" panose="02040503050406030204" pitchFamily="18" charset="0"/>
                              </a:rPr>
                              <m:t>0</m:t>
                            </m:r>
                          </m:sub>
                        </m:sSub>
                      </m:den>
                    </m:f>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r>
                      <a:rPr lang="en-US" sz="1800" b="0" i="1" smtClean="0">
                        <a:latin typeface="Cambria Math" panose="02040503050406030204" pitchFamily="18" charset="0"/>
                      </a:rPr>
                      <m:t>:</m:t>
                    </m:r>
                    <m:r>
                      <a:rPr lang="en-US" sz="1800" b="0" i="1" smtClean="0">
                        <a:latin typeface="Cambria Math" panose="02040503050406030204" pitchFamily="18" charset="0"/>
                      </a:rPr>
                      <m:t>𝐼𝑛</m:t>
                    </m:r>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 </m:t>
                    </m:r>
                    <m:r>
                      <a:rPr lang="en-US" sz="1800" b="0" i="1" smtClean="0">
                        <a:latin typeface="Cambria Math" panose="02040503050406030204" pitchFamily="18" charset="0"/>
                      </a:rPr>
                      <m:t>𝑙𝑖𝑛𝑒𝑎𝑟</m:t>
                    </m:r>
                    <m:r>
                      <a:rPr lang="en-US" sz="1800" b="0" i="1" smtClean="0">
                        <a:latin typeface="Cambria Math" panose="02040503050406030204" pitchFamily="18" charset="0"/>
                      </a:rPr>
                      <m:t> </m:t>
                    </m:r>
                    <m:r>
                      <a:rPr lang="en-US" sz="1800" b="0" i="1" smtClean="0">
                        <a:latin typeface="Cambria Math" panose="02040503050406030204" pitchFamily="18" charset="0"/>
                      </a:rPr>
                      <m:t>𝑐𝑜𝑛𝑣𝑒𝑟𝑠𝑖𝑜𝑛</m:t>
                    </m:r>
                    <m:r>
                      <a:rPr lang="en-US" sz="1800" b="0" i="1" smtClean="0">
                        <a:latin typeface="Cambria Math" panose="02040503050406030204" pitchFamily="18" charset="0"/>
                      </a:rPr>
                      <m:t> </m:t>
                    </m:r>
                    <m:r>
                      <a:rPr lang="en-US" sz="1800" b="0" i="1" smtClean="0">
                        <a:latin typeface="Cambria Math" panose="02040503050406030204" pitchFamily="18" charset="0"/>
                      </a:rPr>
                      <m:t>𝑤𝑖𝑡h</m:t>
                    </m:r>
                    <m:r>
                      <a:rPr lang="en-US" sz="1800" b="0" i="1" smtClean="0">
                        <a:latin typeface="Cambria Math" panose="02040503050406030204" pitchFamily="18" charset="0"/>
                      </a:rPr>
                      <m:t> </m:t>
                    </m:r>
                    <m:r>
                      <a:rPr lang="en-US" sz="1800" b="0" i="1" smtClean="0">
                        <a:latin typeface="Cambria Math" panose="02040503050406030204" pitchFamily="18" charset="0"/>
                      </a:rPr>
                      <m:t>𝑛𝑜</m:t>
                    </m:r>
                    <m:r>
                      <a:rPr lang="en-US" sz="1800" b="0" i="1" smtClean="0">
                        <a:latin typeface="Cambria Math" panose="02040503050406030204" pitchFamily="18" charset="0"/>
                      </a:rPr>
                      <m:t> </m:t>
                    </m:r>
                    <m:r>
                      <a:rPr lang="en-US" sz="1800" b="0" i="1" smtClean="0">
                        <a:latin typeface="Cambria Math" panose="02040503050406030204" pitchFamily="18" charset="0"/>
                      </a:rPr>
                      <m:t>𝐼</m:t>
                    </m:r>
                    <m:r>
                      <a:rPr lang="en-US" sz="1800" b="0" i="1" smtClean="0">
                        <a:latin typeface="Cambria Math" panose="02040503050406030204" pitchFamily="18" charset="0"/>
                      </a:rPr>
                      <m:t> </m:t>
                    </m:r>
                    <m:r>
                      <a:rPr lang="en-US" sz="1800" b="0" i="1" smtClean="0">
                        <a:latin typeface="Cambria Math" panose="02040503050406030204" pitchFamily="18" charset="0"/>
                      </a:rPr>
                      <m:t>𝑜𝑓𝑓𝑠𝑒𝑡</m:t>
                    </m:r>
                    <m:r>
                      <a:rPr lang="en-US" sz="1800" b="0" i="1" smtClean="0">
                        <a:latin typeface="Cambria Math" panose="02040503050406030204" pitchFamily="18" charset="0"/>
                      </a:rPr>
                      <m:t>, </m:t>
                    </m:r>
                    <m:r>
                      <a:rPr lang="en-US" sz="1800" b="0" i="1" smtClean="0">
                        <a:latin typeface="Cambria Math" panose="02040503050406030204" pitchFamily="18" charset="0"/>
                      </a:rPr>
                      <m:t>𝑟𝑎𝑡𝑖𝑜𝑠</m:t>
                    </m:r>
                    <m:r>
                      <a:rPr lang="en-US" sz="1800" b="0" i="1" smtClean="0">
                        <a:latin typeface="Cambria Math" panose="02040503050406030204" pitchFamily="18" charset="0"/>
                      </a:rPr>
                      <m:t> </m:t>
                    </m:r>
                    <m:r>
                      <a:rPr lang="en-US" sz="1800" b="0" i="1" smtClean="0">
                        <a:latin typeface="Cambria Math" panose="02040503050406030204" pitchFamily="18" charset="0"/>
                      </a:rPr>
                      <m:t>𝑐𝑎𝑛</m:t>
                    </m:r>
                    <m:r>
                      <a:rPr lang="en-US" sz="1800" b="0" i="1" smtClean="0">
                        <a:latin typeface="Cambria Math" panose="02040503050406030204" pitchFamily="18" charset="0"/>
                      </a:rPr>
                      <m:t> </m:t>
                    </m:r>
                    <m:r>
                      <a:rPr lang="en-US" sz="1800" b="0" i="1" smtClean="0">
                        <a:latin typeface="Cambria Math" panose="02040503050406030204" pitchFamily="18" charset="0"/>
                      </a:rPr>
                      <m:t>𝑒𝑥𝑡𝑟𝑎𝑝𝑜𝑙𝑎𝑡𝑒</m:t>
                    </m:r>
                    <m:r>
                      <a:rPr lang="en-US" sz="1800" b="0" i="1" smtClean="0">
                        <a:latin typeface="Cambria Math" panose="02040503050406030204" pitchFamily="18" charset="0"/>
                      </a:rPr>
                      <m:t>. </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𝑒𝑥𝑡𝑟𝑎𝑝𝑜𝑙𝑎𝑡𝑒𝑑</m:t>
                    </m:r>
                    <m:r>
                      <a:rPr lang="en-US" sz="1800" b="0" i="1" smtClean="0">
                        <a:latin typeface="Cambria Math" panose="02040503050406030204" pitchFamily="18" charset="0"/>
                      </a:rPr>
                      <m:t> </m:t>
                    </m:r>
                    <m:r>
                      <a:rPr lang="en-US" sz="1800" b="0" i="1" smtClean="0">
                        <a:latin typeface="Cambria Math" panose="02040503050406030204" pitchFamily="18" charset="0"/>
                      </a:rPr>
                      <m:t>𝑣𝑒𝑟𝑠𝑖𝑜𝑛</m:t>
                    </m:r>
                    <m:r>
                      <a:rPr lang="en-US" sz="1800" b="0" i="1" smtClean="0">
                        <a:latin typeface="Cambria Math" panose="02040503050406030204" pitchFamily="18" charset="0"/>
                      </a:rPr>
                      <m:t> </m:t>
                    </m:r>
                    <m:r>
                      <a:rPr lang="en-US" sz="1800" b="0" i="1" smtClean="0">
                        <a:latin typeface="Cambria Math" panose="02040503050406030204" pitchFamily="18" charset="0"/>
                      </a:rPr>
                      <m:t>𝑜𝑓</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Sub>
                  </m:oMath>
                </a14:m>
                <a:endParaRPr lang="en-US" sz="1800" dirty="0"/>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𝐸𝑥𝑝</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r>
                      <a:rPr lang="en-US" sz="1800" b="0" i="1" smtClean="0">
                        <a:latin typeface="Cambria Math" panose="02040503050406030204" pitchFamily="18" charset="0"/>
                      </a:rPr>
                      <m:t>;</m:t>
                    </m:r>
                    <m:r>
                      <a:rPr lang="en-US" sz="1800" b="0" i="1" smtClean="0">
                        <a:latin typeface="Cambria Math" panose="02040503050406030204" pitchFamily="18" charset="0"/>
                      </a:rPr>
                      <m:t>𝑤h𝑒𝑟𝑒</m:t>
                    </m:r>
                    <m:r>
                      <a:rPr lang="en-US" sz="1800" b="0" i="1" smtClean="0">
                        <a:latin typeface="Cambria Math" panose="02040503050406030204" pitchFamily="18" charset="0"/>
                      </a:rPr>
                      <m:t> </m:t>
                    </m:r>
                    <m:r>
                      <a:rPr lang="en-US" sz="1800" b="0" i="1" smtClean="0">
                        <a:latin typeface="Cambria Math" panose="02040503050406030204" pitchFamily="18" charset="0"/>
                      </a:rPr>
                      <m:t>𝑥</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𝑜𝑓𝑓𝑠𝑒𝑡</m:t>
                    </m:r>
                    <m:r>
                      <a:rPr lang="en-US" sz="1800" b="0" i="0" smtClean="0">
                        <a:latin typeface="Cambria Math" panose="02040503050406030204" pitchFamily="18" charset="0"/>
                      </a:rPr>
                      <m:t> </m:t>
                    </m:r>
                    <m:r>
                      <m:rPr>
                        <m:sty m:val="p"/>
                      </m:rPr>
                      <a:rPr lang="en-US" sz="1800" b="0" i="0" smtClean="0">
                        <a:latin typeface="Cambria Math" panose="02040503050406030204" pitchFamily="18" charset="0"/>
                      </a:rPr>
                      <m:t>and</m:t>
                    </m:r>
                    <m:r>
                      <a:rPr lang="en-US" sz="1800" b="0" i="0"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𝑛</m:t>
                        </m:r>
                      </m:sub>
                    </m:sSub>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𝑡h𝑒</m:t>
                    </m:r>
                    <m:r>
                      <a:rPr lang="en-US" sz="1800" b="0" i="1" smtClean="0">
                        <a:latin typeface="Cambria Math" panose="02040503050406030204" pitchFamily="18" charset="0"/>
                      </a:rPr>
                      <m:t> </m:t>
                    </m:r>
                    <m:r>
                      <a:rPr lang="en-US" sz="1800" b="0" i="1" smtClean="0">
                        <a:latin typeface="Cambria Math" panose="02040503050406030204" pitchFamily="18" charset="0"/>
                      </a:rPr>
                      <m:t>𝑛𝑡h</m:t>
                    </m:r>
                    <m:r>
                      <a:rPr lang="en-US" sz="1800" b="0" i="1" smtClean="0">
                        <a:latin typeface="Cambria Math" panose="02040503050406030204" pitchFamily="18" charset="0"/>
                      </a:rPr>
                      <m:t> </m:t>
                    </m:r>
                    <m:r>
                      <a:rPr lang="en-US" sz="1800" b="0" i="1" smtClean="0">
                        <a:latin typeface="Cambria Math" panose="02040503050406030204" pitchFamily="18" charset="0"/>
                      </a:rPr>
                      <m:t>𝑑𝑖𝑐𝑡𝑎𝑡𝑒𝑑</m:t>
                    </m:r>
                    <m:r>
                      <a:rPr lang="en-US" sz="1800" b="0" i="1" smtClean="0">
                        <a:latin typeface="Cambria Math" panose="02040503050406030204" pitchFamily="18" charset="0"/>
                      </a:rPr>
                      <m:t> </m:t>
                    </m:r>
                    <m:r>
                      <a:rPr lang="en-US" sz="1800" b="0" i="1" smtClean="0">
                        <a:latin typeface="Cambria Math" panose="02040503050406030204" pitchFamily="18" charset="0"/>
                      </a:rPr>
                      <m:t>𝑒𝑥𝑝𝑜𝑠𝑢𝑟𝑒</m:t>
                    </m:r>
                    <m:r>
                      <a:rPr lang="en-US" sz="1800" b="0" i="1" smtClean="0">
                        <a:latin typeface="Cambria Math" panose="02040503050406030204" pitchFamily="18" charset="0"/>
                      </a:rPr>
                      <m:t> </m:t>
                    </m:r>
                    <m:r>
                      <a:rPr lang="en-US" sz="1800" b="0" i="1" smtClean="0">
                        <a:latin typeface="Cambria Math" panose="02040503050406030204" pitchFamily="18" charset="0"/>
                      </a:rPr>
                      <m:t>𝑡𝑖𝑚𝑒</m:t>
                    </m:r>
                  </m:oMath>
                </a14:m>
                <a:endParaRPr lang="en-US" sz="1800" b="0" dirty="0"/>
              </a:p>
              <a:p>
                <a14:m>
                  <m:oMath xmlns:m="http://schemas.openxmlformats.org/officeDocument/2006/math">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oMath>
                </a14:m>
                <a:endParaRPr lang="en-US" sz="1800" dirty="0"/>
              </a:p>
              <a:p>
                <a14:m>
                  <m:oMath xmlns:m="http://schemas.openxmlformats.org/officeDocument/2006/math">
                    <m:f>
                      <m:fPr>
                        <m:ctrlPr>
                          <a:rPr lang="en-US" sz="1800" i="1" smtClean="0">
                            <a:latin typeface="Cambria Math" panose="02040503050406030204" pitchFamily="18" charset="0"/>
                          </a:rPr>
                        </m:ctrlPr>
                      </m:fPr>
                      <m:num>
                        <m:r>
                          <a:rPr lang="en-US" sz="180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ea typeface="Cambria Math" panose="02040503050406030204" pitchFamily="18" charset="0"/>
                          </a:rPr>
                          <m:t>)</m:t>
                        </m:r>
                      </m:num>
                      <m:den>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oMath>
                </a14:m>
                <a:r>
                  <a:rPr lang="en-US" sz="1800" dirty="0"/>
                  <a:t>*(</a:t>
                </a:r>
                <a14:m>
                  <m:oMath xmlns:m="http://schemas.openxmlformats.org/officeDocument/2006/math">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r>
                          <a:rPr lang="en-US" sz="1800" b="0" i="1" smtClean="0">
                            <a:latin typeface="Cambria Math" panose="02040503050406030204" pitchFamily="18" charset="0"/>
                            <a:ea typeface="Cambria Math" panose="02040503050406030204" pitchFamily="18" charset="0"/>
                          </a:rPr>
                          <m:t>𝜕</m:t>
                        </m:r>
                      </m:num>
                      <m:den>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den>
                    </m:f>
                    <m:r>
                      <m:rPr>
                        <m:nor/>
                      </m:rPr>
                      <a:rPr lang="en-US" sz="1800" dirty="0" smtClean="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m:rPr>
                        <m:nor/>
                      </m:rPr>
                      <a:rPr lang="en-US" sz="1800" dirty="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num>
                      <m:den>
                        <m:sSup>
                          <m:sSupPr>
                            <m:ctrlPr>
                              <a:rPr lang="en-US" sz="1800" b="0" i="1" smtClean="0">
                                <a:latin typeface="Cambria Math" panose="02040503050406030204" pitchFamily="18" charset="0"/>
                                <a:ea typeface="Cambria Math" panose="02040503050406030204" pitchFamily="18" charset="0"/>
                              </a:rPr>
                            </m:ctrlPr>
                          </m:sSup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oMath>
                </a14:m>
                <a:r>
                  <a:rPr lang="en-US" sz="1800" dirty="0"/>
                  <a:t> </a:t>
                </a:r>
                <a14:m>
                  <m:oMath xmlns:m="http://schemas.openxmlformats.org/officeDocument/2006/math">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oMath>
                </a14:m>
                <a:endParaRPr lang="en-US" sz="1800" dirty="0"/>
              </a:p>
              <a:p>
                <a14:m>
                  <m:oMath xmlns:m="http://schemas.openxmlformats.org/officeDocument/2006/math">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m:rPr>
                        <m:nor/>
                      </m:rPr>
                      <a:rPr lang="en-US" sz="1800" dirty="0"/>
                      <m:t>∗(</m:t>
                    </m:r>
                    <m:f>
                      <m:fPr>
                        <m:ctrlPr>
                          <a:rPr lang="en-US" sz="1800" b="0" i="1" smtClean="0">
                            <a:latin typeface="Cambria Math" panose="02040503050406030204" pitchFamily="18" charset="0"/>
                          </a:rPr>
                        </m:ctrlPr>
                      </m:fPr>
                      <m:num>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num>
                      <m:den>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rPr>
                          <m:t>+</m:t>
                        </m:r>
                        <m:r>
                          <a:rPr lang="en-US" sz="1800" b="0" i="1" smtClean="0">
                            <a:latin typeface="Cambria Math" panose="02040503050406030204" pitchFamily="18" charset="0"/>
                          </a:rPr>
                          <m:t>𝑥</m:t>
                        </m:r>
                      </m:den>
                    </m:f>
                    <m:r>
                      <a:rPr lang="en-US" sz="1800" b="0" i="1" smtClean="0">
                        <a:latin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f>
                      <m:fPr>
                        <m:ctrlPr>
                          <a:rPr lang="en-US" sz="1800" b="0" i="1" smtClean="0">
                            <a:latin typeface="Cambria Math" panose="02040503050406030204" pitchFamily="18" charset="0"/>
                            <a:ea typeface="Cambria Math" panose="02040503050406030204" pitchFamily="18" charset="0"/>
                          </a:rPr>
                        </m:ctrlPr>
                      </m:fPr>
                      <m:num>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1</m:t>
                            </m:r>
                          </m:sub>
                        </m:sSub>
                        <m:r>
                          <a:rPr lang="en-US" sz="1800" b="0" i="1" smtClean="0">
                            <a:latin typeface="Cambria Math" panose="02040503050406030204" pitchFamily="18" charset="0"/>
                            <a:ea typeface="Cambria Math" panose="02040503050406030204" pitchFamily="18" charset="0"/>
                          </a:rPr>
                          <m:t>)</m:t>
                        </m:r>
                      </m:num>
                      <m:den>
                        <m:sSup>
                          <m:sSupPr>
                            <m:ctrlPr>
                              <a:rPr lang="en-US" sz="1800" b="0" i="1" smtClean="0">
                                <a:latin typeface="Cambria Math" panose="02040503050406030204" pitchFamily="18" charset="0"/>
                                <a:ea typeface="Cambria Math" panose="02040503050406030204" pitchFamily="18" charset="0"/>
                              </a:rPr>
                            </m:ctrlPr>
                          </m:sSupPr>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ea typeface="Cambria Math" panose="02040503050406030204" pitchFamily="18" charset="0"/>
                                  </a:rPr>
                                  <m:t>0</m:t>
                                </m:r>
                              </m:sub>
                            </m:sSub>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m:t>
                            </m:r>
                          </m:e>
                          <m:sup>
                            <m:r>
                              <a:rPr lang="en-US" sz="1800" b="0" i="1" smtClean="0">
                                <a:latin typeface="Cambria Math" panose="02040503050406030204" pitchFamily="18" charset="0"/>
                                <a:ea typeface="Cambria Math" panose="02040503050406030204" pitchFamily="18" charset="0"/>
                              </a:rPr>
                              <m:t>2</m:t>
                            </m:r>
                          </m:sup>
                        </m:sSup>
                      </m:den>
                    </m:f>
                    <m:r>
                      <a:rPr lang="en-US" sz="1800" b="0" i="1" smtClean="0">
                        <a:latin typeface="Cambria Math" panose="02040503050406030204" pitchFamily="18" charset="0"/>
                        <a:ea typeface="Cambria Math" panose="02040503050406030204" pitchFamily="18" charset="0"/>
                      </a:rPr>
                      <m:t>=</m:t>
                    </m:r>
                    <m:r>
                      <m:rPr>
                        <m:nor/>
                      </m:rPr>
                      <a:rPr lang="en-US" sz="1800" dirty="0"/>
                      <m:t> </m:t>
                    </m:r>
                    <m:r>
                      <a:rPr lang="en-US" sz="1800" b="0" i="1" smtClean="0">
                        <a:latin typeface="Cambria Math" panose="02040503050406030204" pitchFamily="18" charset="0"/>
                        <a:ea typeface="Cambria Math" panose="02040503050406030204" pitchFamily="18" charset="0"/>
                      </a:rPr>
                      <m:t>𝜕</m:t>
                    </m:r>
                    <m:sSubSup>
                      <m:sSubSupPr>
                        <m:ctrlPr>
                          <a:rPr lang="en-US" sz="1800" b="0" i="1" smtClean="0">
                            <a:latin typeface="Cambria Math" panose="02040503050406030204" pitchFamily="18" charset="0"/>
                          </a:rPr>
                        </m:ctrlPr>
                      </m:sSubSup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up>
                        <m:r>
                          <a:rPr lang="en-US" sz="1800" b="0" i="1" smtClean="0">
                            <a:latin typeface="Cambria Math" panose="02040503050406030204" pitchFamily="18" charset="0"/>
                          </a:rPr>
                          <m:t>𝑃</m:t>
                        </m:r>
                      </m:sup>
                    </m:sSubSup>
                  </m:oMath>
                </a14:m>
                <a:endParaRPr lang="en-US" sz="1800" dirty="0"/>
              </a:p>
              <a:p>
                <a:r>
                  <a:rPr lang="en-US" sz="1800" dirty="0"/>
                  <a:t>Lets sub in factors to maximize this error!</a:t>
                </a:r>
              </a:p>
              <a:p>
                <a14:m>
                  <m:oMath xmlns:m="http://schemas.openxmlformats.org/officeDocument/2006/math">
                    <m:r>
                      <a:rPr lang="en-US" sz="1800" i="1" smtClean="0">
                        <a:latin typeface="Cambria Math" panose="02040503050406030204" pitchFamily="18" charset="0"/>
                        <a:ea typeface="Cambria Math" panose="02040503050406030204" pitchFamily="18" charset="0"/>
                      </a:rPr>
                      <m:t>𝜕</m:t>
                    </m:r>
                    <m:sSub>
                      <m:sSubPr>
                        <m:ctrlPr>
                          <a:rPr lang="en-US" sz="180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𝑜</m:t>
                        </m:r>
                      </m:sub>
                    </m:sSub>
                    <m:r>
                      <a:rPr lang="en-US" sz="1800" b="0" i="1" smtClean="0">
                        <a:latin typeface="Cambria Math" panose="02040503050406030204" pitchFamily="18" charset="0"/>
                        <a:ea typeface="Cambria Math" panose="02040503050406030204" pitchFamily="18" charset="0"/>
                      </a:rPr>
                      <m:t>=</m:t>
                    </m:r>
                    <m:rad>
                      <m:radPr>
                        <m:ctrlPr>
                          <a:rPr lang="en-US" sz="1800" b="0" i="1" smtClean="0">
                            <a:latin typeface="Cambria Math" panose="02040503050406030204" pitchFamily="18" charset="0"/>
                            <a:ea typeface="Cambria Math" panose="02040503050406030204" pitchFamily="18" charset="0"/>
                          </a:rPr>
                        </m:ctrlPr>
                      </m:radPr>
                      <m:deg>
                        <m:r>
                          <m:rPr>
                            <m:brk m:alnAt="7"/>
                          </m:rPr>
                          <a:rPr lang="en-US" sz="1800" b="0" i="1" smtClean="0">
                            <a:latin typeface="Cambria Math" panose="02040503050406030204" pitchFamily="18" charset="0"/>
                            <a:ea typeface="Cambria Math" panose="02040503050406030204" pitchFamily="18" charset="0"/>
                          </a:rPr>
                          <m:t>2</m:t>
                        </m:r>
                      </m:deg>
                      <m:e>
                        <m:sSub>
                          <m:sSubPr>
                            <m:ctrlPr>
                              <a:rPr lang="en-US" sz="1800" b="0" i="1" smtClean="0">
                                <a:latin typeface="Cambria Math" panose="02040503050406030204" pitchFamily="18" charset="0"/>
                                <a:ea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𝐼</m:t>
                            </m:r>
                          </m:e>
                          <m:sub>
                            <m:r>
                              <a:rPr lang="en-US" sz="1800" b="0" i="1" smtClean="0">
                                <a:latin typeface="Cambria Math" panose="02040503050406030204" pitchFamily="18" charset="0"/>
                                <a:ea typeface="Cambria Math" panose="02040503050406030204" pitchFamily="18" charset="0"/>
                              </a:rPr>
                              <m:t>0</m:t>
                            </m:r>
                          </m:sub>
                        </m:sSub>
                      </m:e>
                    </m:rad>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𝑑𝑢𝑒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𝑡𝑜</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𝑏𝑒𝑖𝑛𝑔</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𝑃𝑜𝑖𝑠𝑠𝑜𝑛</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𝑁𝑜𝑖𝑠𝑒</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𝑂𝑟𝑖𝑔𝑖𝑛𝑎𝑡𝑒𝑑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𝑎𝑛𝑑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=27.43 </m:t>
                    </m:r>
                    <m:r>
                      <a:rPr lang="en-US" sz="1800" b="0" i="1" smtClean="0">
                        <a:latin typeface="Cambria Math" panose="02040503050406030204" pitchFamily="18" charset="0"/>
                        <a:ea typeface="Cambria Math" panose="02040503050406030204" pitchFamily="18" charset="0"/>
                      </a:rPr>
                      <m:t>𝑎𝑛𝑑</m:t>
                    </m:r>
                    <m:r>
                      <a:rPr lang="en-US" sz="1800" b="0" i="1" smtClean="0">
                        <a:latin typeface="Cambria Math" panose="02040503050406030204" pitchFamily="18" charset="0"/>
                        <a:ea typeface="Cambria Math" panose="02040503050406030204" pitchFamily="18" charset="0"/>
                      </a:rPr>
                      <m:t> </m:t>
                    </m:r>
                    <m:r>
                      <a:rPr lang="en-US" sz="1800" b="0" i="1" smtClean="0">
                        <a:latin typeface="Cambria Math" panose="02040503050406030204" pitchFamily="18" charset="0"/>
                        <a:ea typeface="Cambria Math" panose="02040503050406030204" pitchFamily="18" charset="0"/>
                      </a:rPr>
                      <m:t>𝜕</m:t>
                    </m:r>
                    <m:r>
                      <a:rPr lang="en-US" sz="1800" b="0" i="1" smtClean="0">
                        <a:latin typeface="Cambria Math" panose="02040503050406030204" pitchFamily="18" charset="0"/>
                        <a:ea typeface="Cambria Math" panose="02040503050406030204" pitchFamily="18" charset="0"/>
                      </a:rPr>
                      <m:t>𝑥</m:t>
                    </m:r>
                    <m:r>
                      <a:rPr lang="en-US" sz="1800" b="0" i="1" smtClean="0">
                        <a:latin typeface="Cambria Math" panose="02040503050406030204" pitchFamily="18" charset="0"/>
                        <a:ea typeface="Cambria Math" panose="02040503050406030204" pitchFamily="18" charset="0"/>
                      </a:rPr>
                      <m:t>=1.2</m:t>
                    </m:r>
                  </m:oMath>
                </a14:m>
                <a:endParaRPr lang="en-US" sz="1800" b="0" dirty="0">
                  <a:ea typeface="Cambria Math" panose="02040503050406030204" pitchFamily="18" charset="0"/>
                </a:endParaRPr>
              </a:p>
              <a:p>
                <a14:m>
                  <m:oMath xmlns:m="http://schemas.openxmlformats.org/officeDocument/2006/math">
                    <m:r>
                      <a:rPr lang="en-US" sz="1800" b="0" i="1" smtClean="0">
                        <a:latin typeface="Cambria Math" panose="02040503050406030204" pitchFamily="18" charset="0"/>
                      </a:rPr>
                      <m:t>𝑖𝑓</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=1000 </m:t>
                    </m:r>
                    <m:r>
                      <a:rPr lang="en-US" sz="1800" b="0" i="1" smtClean="0">
                        <a:latin typeface="Cambria Math" panose="02040503050406030204" pitchFamily="18" charset="0"/>
                      </a:rPr>
                      <m:t>𝑎𝑛𝑑</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ea typeface="Cambria Math" panose="02040503050406030204" pitchFamily="18" charset="0"/>
                          </a:rPr>
                          <m:t>𝜀</m:t>
                        </m:r>
                      </m:e>
                      <m:sub>
                        <m:r>
                          <a:rPr lang="en-US" sz="1800" b="0" i="1" smtClean="0">
                            <a:latin typeface="Cambria Math" panose="02040503050406030204" pitchFamily="18" charset="0"/>
                          </a:rPr>
                          <m:t>0</m:t>
                        </m:r>
                      </m:sub>
                    </m:sSub>
                    <m:r>
                      <a:rPr lang="en-US" sz="1800" b="0" i="1" smtClean="0">
                        <a:latin typeface="Cambria Math" panose="02040503050406030204" pitchFamily="18" charset="0"/>
                      </a:rPr>
                      <m:t>=10, </m:t>
                    </m:r>
                    <m:r>
                      <a:rPr lang="en-US" sz="1800" b="0" i="1" smtClean="0">
                        <a:latin typeface="Cambria Math" panose="02040503050406030204" pitchFamily="18" charset="0"/>
                      </a:rPr>
                      <m:t>𝑡h𝑒𝑛</m:t>
                    </m:r>
                    <m:r>
                      <a:rPr lang="en-US" sz="1800" b="0" i="1" smtClean="0">
                        <a:latin typeface="Cambria Math" panose="02040503050406030204" pitchFamily="18" charset="0"/>
                      </a:rPr>
                      <m:t> </m:t>
                    </m:r>
                    <m:r>
                      <a:rPr lang="en-US" sz="1800" b="0" i="1" smtClean="0">
                        <a:latin typeface="Cambria Math" panose="02040503050406030204" pitchFamily="18" charset="0"/>
                      </a:rPr>
                      <m:t>𝑚𝑎𝑥𝑖𝑚𝑢𝑚</m:t>
                    </m:r>
                    <m:r>
                      <a:rPr lang="en-US" sz="1800" b="0" i="1" smtClean="0">
                        <a:latin typeface="Cambria Math" panose="02040503050406030204" pitchFamily="18" charset="0"/>
                      </a:rPr>
                      <m:t> </m:t>
                    </m:r>
                    <m:r>
                      <a:rPr lang="en-US" sz="1800" b="0" i="1" smtClean="0">
                        <a:latin typeface="Cambria Math" panose="02040503050406030204" pitchFamily="18" charset="0"/>
                      </a:rPr>
                      <m:t>𝑣𝑎𝑙𝑢𝑒</m:t>
                    </m:r>
                    <m:r>
                      <a:rPr lang="en-US" sz="1800" b="0" i="1" smtClean="0">
                        <a:latin typeface="Cambria Math" panose="02040503050406030204" pitchFamily="18" charset="0"/>
                      </a:rPr>
                      <m:t> </m:t>
                    </m:r>
                    <m:r>
                      <a:rPr lang="en-US" sz="1800" b="0" i="1" smtClean="0">
                        <a:latin typeface="Cambria Math" panose="02040503050406030204" pitchFamily="18" charset="0"/>
                      </a:rPr>
                      <m:t>𝑡𝑜</m:t>
                    </m:r>
                    <m:r>
                      <a:rPr lang="en-US" sz="1800" b="0" i="1" smtClean="0">
                        <a:latin typeface="Cambria Math" panose="02040503050406030204" pitchFamily="18" charset="0"/>
                      </a:rPr>
                      <m:t> </m:t>
                    </m:r>
                    <m:r>
                      <a:rPr lang="en-US" sz="1800" b="0" i="1" smtClean="0">
                        <a:latin typeface="Cambria Math" panose="02040503050406030204" pitchFamily="18" charset="0"/>
                      </a:rPr>
                      <m:t>𝑛𝑜𝑡</m:t>
                    </m:r>
                    <m:r>
                      <a:rPr lang="en-US" sz="1800" b="0" i="1" smtClean="0">
                        <a:latin typeface="Cambria Math" panose="02040503050406030204" pitchFamily="18" charset="0"/>
                      </a:rPr>
                      <m:t> </m:t>
                    </m:r>
                    <m:r>
                      <a:rPr lang="en-US" sz="1800" b="0" i="1" smtClean="0">
                        <a:latin typeface="Cambria Math" panose="02040503050406030204" pitchFamily="18" charset="0"/>
                      </a:rPr>
                      <m:t>𝑠𝑎𝑡𝑢𝑟𝑎𝑡𝑒𝑎𝑡</m:t>
                    </m:r>
                    <m:r>
                      <a:rPr lang="en-US" sz="1800" b="0" i="1" smtClean="0">
                        <a:latin typeface="Cambria Math" panose="02040503050406030204" pitchFamily="18" charset="0"/>
                      </a:rPr>
                      <m:t> 10</m:t>
                    </m:r>
                    <m:r>
                      <a:rPr lang="en-US" sz="1800" b="0" i="1" smtClean="0">
                        <a:latin typeface="Cambria Math" panose="02040503050406030204" pitchFamily="18" charset="0"/>
                      </a:rPr>
                      <m:t>𝑚𝑠</m:t>
                    </m:r>
                    <m:r>
                      <a:rPr lang="en-US" sz="1800" b="0" i="1" smtClean="0">
                        <a:latin typeface="Cambria Math" panose="02040503050406030204" pitchFamily="18" charset="0"/>
                      </a:rPr>
                      <m:t>=65500∗</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37.43</m:t>
                        </m:r>
                      </m:num>
                      <m:den>
                        <m:r>
                          <a:rPr lang="en-US" sz="1800" b="0" i="1" smtClean="0">
                            <a:latin typeface="Cambria Math" panose="02040503050406030204" pitchFamily="18" charset="0"/>
                          </a:rPr>
                          <m:t>1037</m:t>
                        </m:r>
                      </m:den>
                    </m:f>
                    <m:r>
                      <a:rPr lang="en-US" sz="1800" b="0" i="1" smtClean="0">
                        <a:latin typeface="Cambria Math" panose="02040503050406030204" pitchFamily="18" charset="0"/>
                      </a:rPr>
                      <m:t>=2364</m:t>
                    </m:r>
                  </m:oMath>
                </a14:m>
                <a:endParaRPr lang="en-US" sz="1800" b="0" i="1" dirty="0">
                  <a:latin typeface="Cambria Math" panose="02040503050406030204" pitchFamily="18" charset="0"/>
                </a:endParaRPr>
              </a:p>
              <a:p>
                <a14:m>
                  <m:oMath xmlns:m="http://schemas.openxmlformats.org/officeDocument/2006/math">
                    <m:r>
                      <a:rPr lang="en-US" sz="1800" b="0" i="1" smtClean="0">
                        <a:latin typeface="Cambria Math" panose="02040503050406030204" pitchFamily="18" charset="0"/>
                      </a:rPr>
                      <m:t>25.6∗27.45+0.7∗1.2∗2364=3320 </m:t>
                    </m:r>
                    <m:r>
                      <a:rPr lang="en-US" sz="1800" b="0" i="1" smtClean="0">
                        <a:latin typeface="Cambria Math" panose="02040503050406030204" pitchFamily="18" charset="0"/>
                      </a:rPr>
                      <m:t>𝑜𝑟</m:t>
                    </m:r>
                    <m:r>
                      <a:rPr lang="en-US" sz="1800" b="0" i="1" smtClean="0">
                        <a:latin typeface="Cambria Math" panose="02040503050406030204" pitchFamily="18" charset="0"/>
                      </a:rPr>
                      <m:t> </m:t>
                    </m:r>
                    <m:r>
                      <a:rPr lang="en-US" sz="1800" b="0" i="1" smtClean="0">
                        <a:latin typeface="Cambria Math" panose="02040503050406030204" pitchFamily="18" charset="0"/>
                      </a:rPr>
                      <m:t>𝑎𝑠</m:t>
                    </m:r>
                    <m:r>
                      <a:rPr lang="en-US" sz="1800" b="0" i="1" smtClean="0">
                        <a:latin typeface="Cambria Math" panose="02040503050406030204" pitchFamily="18" charset="0"/>
                      </a:rPr>
                      <m:t> % </m:t>
                    </m:r>
                    <m:r>
                      <a:rPr lang="en-US" sz="1800" b="0" i="1" smtClean="0">
                        <a:latin typeface="Cambria Math" panose="02040503050406030204" pitchFamily="18" charset="0"/>
                      </a:rPr>
                      <m:t>𝑜𝑓</m:t>
                    </m:r>
                    <m:r>
                      <a:rPr lang="en-US" sz="1800" b="0" i="1" smtClean="0">
                        <a:latin typeface="Cambria Math" panose="02040503050406030204" pitchFamily="18" charset="0"/>
                      </a:rPr>
                      <m:t> </m:t>
                    </m:r>
                    <m:sSub>
                      <m:sSubPr>
                        <m:ctrlPr>
                          <a:rPr lang="en-US" sz="1800" b="0" i="1" smtClean="0">
                            <a:latin typeface="Cambria Math" panose="02040503050406030204" pitchFamily="18" charset="0"/>
                          </a:rPr>
                        </m:ctrlPr>
                      </m:sSubPr>
                      <m:e>
                        <m:r>
                          <a:rPr lang="en-US" sz="1800" b="0" i="1" smtClean="0">
                            <a:latin typeface="Cambria Math" panose="02040503050406030204" pitchFamily="18" charset="0"/>
                          </a:rPr>
                          <m:t>𝐼</m:t>
                        </m:r>
                      </m:e>
                      <m:sub>
                        <m:r>
                          <a:rPr lang="en-US" sz="1800" b="0" i="1" smtClean="0">
                            <a:latin typeface="Cambria Math" panose="02040503050406030204" pitchFamily="18" charset="0"/>
                          </a:rPr>
                          <m:t>1</m:t>
                        </m:r>
                      </m:sub>
                    </m:sSub>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3320</m:t>
                        </m:r>
                      </m:num>
                      <m:den>
                        <m:r>
                          <a:rPr lang="en-US" sz="1800" b="0" i="1" smtClean="0">
                            <a:latin typeface="Cambria Math" panose="02040503050406030204" pitchFamily="18" charset="0"/>
                          </a:rPr>
                          <m:t>65500</m:t>
                        </m:r>
                      </m:den>
                    </m:f>
                    <m:r>
                      <a:rPr lang="en-US" sz="1800" b="0" i="1" smtClean="0">
                        <a:latin typeface="Cambria Math" panose="02040503050406030204" pitchFamily="18" charset="0"/>
                      </a:rPr>
                      <m:t> ∗100=5.1%</m:t>
                    </m:r>
                  </m:oMath>
                </a14:m>
                <a:endParaRPr lang="en-US" sz="1800" dirty="0"/>
              </a:p>
              <a:p>
                <a:r>
                  <a:rPr lang="en-US" sz="1800" dirty="0"/>
                  <a:t>How about Poisson Error to </a:t>
                </a:r>
                <a:r>
                  <a:rPr lang="en-US" sz="1800" dirty="0" err="1"/>
                  <a:t>exp_offset</a:t>
                </a:r>
                <a:r>
                  <a:rPr lang="en-US" sz="1800" dirty="0"/>
                  <a:t> error ratio?</a:t>
                </a:r>
              </a:p>
              <a:p>
                <a14:m>
                  <m:oMath xmlns:m="http://schemas.openxmlformats.org/officeDocument/2006/math">
                    <m:f>
                      <m:fPr>
                        <m:ctrlPr>
                          <a:rPr lang="en-US" sz="1800" i="1" smtClean="0">
                            <a:latin typeface="Cambria Math" panose="02040503050406030204" pitchFamily="18" charset="0"/>
                          </a:rPr>
                        </m:ctrlPr>
                      </m:fPr>
                      <m:num>
                        <m:r>
                          <a:rPr lang="en-US" sz="1800" b="0" i="1" smtClean="0">
                            <a:latin typeface="Cambria Math" panose="02040503050406030204" pitchFamily="18" charset="0"/>
                          </a:rPr>
                          <m:t>𝑃𝑜𝑖𝑠𝑠𝑜𝑛</m:t>
                        </m:r>
                        <m:r>
                          <a:rPr lang="en-US" sz="1800" b="0" i="1" smtClean="0">
                            <a:latin typeface="Cambria Math" panose="02040503050406030204" pitchFamily="18" charset="0"/>
                          </a:rPr>
                          <m:t> </m:t>
                        </m:r>
                        <m:r>
                          <a:rPr lang="en-US" sz="1800" b="0" i="1" smtClean="0">
                            <a:latin typeface="Cambria Math" panose="02040503050406030204" pitchFamily="18" charset="0"/>
                          </a:rPr>
                          <m:t>𝐸𝑟𝑟𝑜𝑟</m:t>
                        </m:r>
                      </m:num>
                      <m:den>
                        <m:r>
                          <a:rPr lang="en-US" sz="1800" b="0" i="1" smtClean="0">
                            <a:latin typeface="Cambria Math" panose="02040503050406030204" pitchFamily="18" charset="0"/>
                          </a:rPr>
                          <m:t>𝐸𝑥𝑝</m:t>
                        </m:r>
                        <m:r>
                          <a:rPr lang="en-US" sz="1800" b="0" i="1" smtClean="0">
                            <a:latin typeface="Cambria Math" panose="02040503050406030204" pitchFamily="18" charset="0"/>
                          </a:rPr>
                          <m:t> </m:t>
                        </m:r>
                        <m:r>
                          <a:rPr lang="en-US" sz="1800" b="0" i="1" smtClean="0">
                            <a:latin typeface="Cambria Math" panose="02040503050406030204" pitchFamily="18" charset="0"/>
                          </a:rPr>
                          <m:t>𝑂𝑓𝑓𝑠𝑒𝑡</m:t>
                        </m:r>
                        <m:r>
                          <a:rPr lang="en-US" sz="1800" b="0" i="1" smtClean="0">
                            <a:latin typeface="Cambria Math" panose="02040503050406030204" pitchFamily="18" charset="0"/>
                          </a:rPr>
                          <m:t> </m:t>
                        </m:r>
                        <m:r>
                          <a:rPr lang="en-US" sz="1800" b="0" i="1" smtClean="0">
                            <a:latin typeface="Cambria Math" panose="02040503050406030204" pitchFamily="18" charset="0"/>
                          </a:rPr>
                          <m:t>𝐸𝑟𝑟𝑜𝑟</m:t>
                        </m:r>
                      </m:den>
                    </m:f>
                    <m:r>
                      <a:rPr lang="en-US" sz="1800" b="0" i="1" smtClean="0">
                        <a:latin typeface="Cambria Math" panose="02040503050406030204" pitchFamily="18" charset="0"/>
                      </a:rPr>
                      <m:t>= </m:t>
                    </m:r>
                    <m:f>
                      <m:fPr>
                        <m:ctrlPr>
                          <a:rPr lang="en-US" sz="1800" b="0" i="1" smtClean="0">
                            <a:latin typeface="Cambria Math" panose="02040503050406030204" pitchFamily="18" charset="0"/>
                          </a:rPr>
                        </m:ctrlPr>
                      </m:fPr>
                      <m:num>
                        <m:r>
                          <a:rPr lang="en-US" sz="1800" b="0" i="1" smtClean="0">
                            <a:latin typeface="Cambria Math" panose="02040503050406030204" pitchFamily="18" charset="0"/>
                          </a:rPr>
                          <m:t>48.6∗27.45</m:t>
                        </m:r>
                      </m:num>
                      <m:den>
                        <m:r>
                          <a:rPr lang="en-US" sz="1800" b="0" i="1" smtClean="0">
                            <a:latin typeface="Cambria Math" panose="02040503050406030204" pitchFamily="18" charset="0"/>
                          </a:rPr>
                          <m:t>0.7∗1.2∗2364</m:t>
                        </m:r>
                      </m:den>
                    </m:f>
                    <m:r>
                      <a:rPr lang="en-US" sz="1800" b="0" i="1" smtClean="0">
                        <a:latin typeface="Cambria Math" panose="02040503050406030204" pitchFamily="18" charset="0"/>
                      </a:rPr>
                      <m:t>=0.67;</m:t>
                    </m:r>
                    <m:r>
                      <a:rPr lang="en-US" sz="1800" b="0" i="1" smtClean="0">
                        <a:latin typeface="Cambria Math" panose="02040503050406030204" pitchFamily="18" charset="0"/>
                      </a:rPr>
                      <m:t>𝑇h𝑢𝑠</m:t>
                    </m:r>
                    <m:r>
                      <a:rPr lang="en-US" sz="1800" b="0" i="1" smtClean="0">
                        <a:latin typeface="Cambria Math" panose="02040503050406030204" pitchFamily="18" charset="0"/>
                      </a:rPr>
                      <m:t>,</m:t>
                    </m:r>
                    <m:func>
                      <m:funcPr>
                        <m:ctrlPr>
                          <a:rPr lang="en-US" sz="1800" b="0" i="1" smtClean="0">
                            <a:latin typeface="Cambria Math" panose="02040503050406030204" pitchFamily="18" charset="0"/>
                          </a:rPr>
                        </m:ctrlPr>
                      </m:funcPr>
                      <m:fName>
                        <m:r>
                          <m:rPr>
                            <m:sty m:val="p"/>
                          </m:rPr>
                          <a:rPr lang="en-US" sz="1800" b="0" i="0" smtClean="0">
                            <a:latin typeface="Cambria Math" panose="02040503050406030204" pitchFamily="18" charset="0"/>
                          </a:rPr>
                          <m:t>exp</m:t>
                        </m:r>
                      </m:fName>
                      <m:e>
                        <m:r>
                          <a:rPr lang="en-US" sz="1800" b="0" i="1" smtClean="0">
                            <a:latin typeface="Cambria Math" panose="02040503050406030204" pitchFamily="18" charset="0"/>
                          </a:rPr>
                          <m:t>𝑡𝑖𝑚𝑒</m:t>
                        </m:r>
                        <m:r>
                          <a:rPr lang="en-US" sz="1800" b="0" i="1" smtClean="0">
                            <a:latin typeface="Cambria Math" panose="02040503050406030204" pitchFamily="18" charset="0"/>
                          </a:rPr>
                          <m:t> </m:t>
                        </m:r>
                        <m:r>
                          <a:rPr lang="en-US" sz="1800" b="0" i="1" smtClean="0">
                            <a:latin typeface="Cambria Math" panose="02040503050406030204" pitchFamily="18" charset="0"/>
                          </a:rPr>
                          <m:t>𝑜𝑓𝑓𝑠𝑒𝑡</m:t>
                        </m:r>
                        <m:r>
                          <a:rPr lang="en-US" sz="1800" b="0" i="1" smtClean="0">
                            <a:latin typeface="Cambria Math" panose="02040503050406030204" pitchFamily="18" charset="0"/>
                          </a:rPr>
                          <m:t> </m:t>
                        </m:r>
                        <m:r>
                          <a:rPr lang="en-US" sz="1800" b="0" i="1" smtClean="0">
                            <a:latin typeface="Cambria Math" panose="02040503050406030204" pitchFamily="18" charset="0"/>
                          </a:rPr>
                          <m:t>𝑒𝑟𝑟𝑜𝑟</m:t>
                        </m:r>
                        <m:r>
                          <a:rPr lang="en-US" sz="1800" b="0" i="1" smtClean="0">
                            <a:latin typeface="Cambria Math" panose="02040503050406030204" pitchFamily="18" charset="0"/>
                          </a:rPr>
                          <m:t> </m:t>
                        </m:r>
                        <m:r>
                          <a:rPr lang="en-US" sz="1800" b="0" i="1" smtClean="0">
                            <a:latin typeface="Cambria Math" panose="02040503050406030204" pitchFamily="18" charset="0"/>
                          </a:rPr>
                          <m:t>𝑖𝑠</m:t>
                        </m:r>
                        <m:r>
                          <a:rPr lang="en-US" sz="1800" b="0" i="1" smtClean="0">
                            <a:latin typeface="Cambria Math" panose="02040503050406030204" pitchFamily="18" charset="0"/>
                          </a:rPr>
                          <m:t> </m:t>
                        </m:r>
                        <m:r>
                          <a:rPr lang="en-US" sz="1800" b="0" i="1" smtClean="0">
                            <a:latin typeface="Cambria Math" panose="02040503050406030204" pitchFamily="18" charset="0"/>
                          </a:rPr>
                          <m:t>𝑡h𝑒</m:t>
                        </m:r>
                      </m:e>
                    </m:func>
                    <m:r>
                      <a:rPr lang="en-US" sz="1800" b="0" i="1" smtClean="0">
                        <a:latin typeface="Cambria Math" panose="02040503050406030204" pitchFamily="18" charset="0"/>
                      </a:rPr>
                      <m:t>𝑑𝑜𝑚𝑖𝑛𝑎𝑡𝑒</m:t>
                    </m:r>
                    <m:r>
                      <a:rPr lang="en-US" sz="1800" b="0" i="1" smtClean="0">
                        <a:latin typeface="Cambria Math" panose="02040503050406030204" pitchFamily="18" charset="0"/>
                      </a:rPr>
                      <m:t> </m:t>
                    </m:r>
                    <m:r>
                      <a:rPr lang="en-US" sz="1800" b="0" i="1" smtClean="0">
                        <a:latin typeface="Cambria Math" panose="02040503050406030204" pitchFamily="18" charset="0"/>
                      </a:rPr>
                      <m:t>𝑡𝑒𝑟𝑚</m:t>
                    </m:r>
                    <m:r>
                      <a:rPr lang="en-US" sz="1800" b="0" i="1" smtClean="0">
                        <a:latin typeface="Cambria Math" panose="02040503050406030204" pitchFamily="18" charset="0"/>
                      </a:rPr>
                      <m:t> </m:t>
                    </m:r>
                    <m:r>
                      <a:rPr lang="en-US" sz="1800" b="0" i="1" smtClean="0">
                        <a:latin typeface="Cambria Math" panose="02040503050406030204" pitchFamily="18" charset="0"/>
                      </a:rPr>
                      <m:t>𝑖𝑛</m:t>
                    </m:r>
                    <m:r>
                      <a:rPr lang="en-US" sz="1800" b="0" i="1" smtClean="0">
                        <a:latin typeface="Cambria Math" panose="02040503050406030204" pitchFamily="18" charset="0"/>
                      </a:rPr>
                      <m:t> </m:t>
                    </m:r>
                    <m:r>
                      <a:rPr lang="en-US" sz="1800" b="0" i="1" smtClean="0">
                        <a:latin typeface="Cambria Math" panose="02040503050406030204" pitchFamily="18" charset="0"/>
                      </a:rPr>
                      <m:t>𝑒𝑥𝑡𝑟𝑎𝑝𝑜𝑙𝑎𝑡𝑖𝑜𝑛</m:t>
                    </m:r>
                    <m:r>
                      <a:rPr lang="en-US" sz="1800" b="0" i="1" smtClean="0">
                        <a:latin typeface="Cambria Math" panose="02040503050406030204" pitchFamily="18" charset="0"/>
                      </a:rPr>
                      <m:t> </m:t>
                    </m:r>
                    <m:r>
                      <a:rPr lang="en-US" sz="1800" b="0" i="1" smtClean="0">
                        <a:latin typeface="Cambria Math" panose="02040503050406030204" pitchFamily="18" charset="0"/>
                      </a:rPr>
                      <m:t>𝑒𝑟𝑟𝑜𝑟</m:t>
                    </m:r>
                  </m:oMath>
                </a14:m>
                <a:endParaRPr lang="en-US" sz="1800" dirty="0"/>
              </a:p>
            </p:txBody>
          </p:sp>
        </mc:Choice>
        <mc:Fallback xmlns="">
          <p:sp>
            <p:nvSpPr>
              <p:cNvPr id="3" name="Content Placeholder 2">
                <a:extLst>
                  <a:ext uri="{FF2B5EF4-FFF2-40B4-BE49-F238E27FC236}">
                    <a16:creationId xmlns:a16="http://schemas.microsoft.com/office/drawing/2014/main" id="{264DA41F-CF00-A107-E5C5-24A3419A99F8}"/>
                  </a:ext>
                </a:extLst>
              </p:cNvPr>
              <p:cNvSpPr>
                <a:spLocks noGrp="1" noRot="1" noChangeAspect="1" noMove="1" noResize="1" noEditPoints="1" noAdjustHandles="1" noChangeArrowheads="1" noChangeShapeType="1" noTextEdit="1"/>
              </p:cNvSpPr>
              <p:nvPr>
                <p:ph idx="1"/>
              </p:nvPr>
            </p:nvSpPr>
            <p:spPr>
              <a:xfrm>
                <a:off x="-1" y="584652"/>
                <a:ext cx="12269755" cy="6273348"/>
              </a:xfrm>
              <a:blipFill>
                <a:blip r:embed="rId2"/>
                <a:stretch>
                  <a:fillRect l="-298" t="-680"/>
                </a:stretch>
              </a:blipFill>
            </p:spPr>
            <p:txBody>
              <a:bodyPr/>
              <a:lstStyle/>
              <a:p>
                <a:r>
                  <a:rPr lang="en-US">
                    <a:noFill/>
                  </a:rPr>
                  <a:t> </a:t>
                </a:r>
              </a:p>
            </p:txBody>
          </p:sp>
        </mc:Fallback>
      </mc:AlternateContent>
    </p:spTree>
    <p:extLst>
      <p:ext uri="{BB962C8B-B14F-4D97-AF65-F5344CB8AC3E}">
        <p14:creationId xmlns:p14="http://schemas.microsoft.com/office/powerpoint/2010/main" val="4282148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5B62F-583D-CB5B-FCE8-FC514234023E}"/>
              </a:ext>
            </a:extLst>
          </p:cNvPr>
          <p:cNvSpPr>
            <a:spLocks noGrp="1"/>
          </p:cNvSpPr>
          <p:nvPr>
            <p:ph type="title"/>
          </p:nvPr>
        </p:nvSpPr>
        <p:spPr>
          <a:xfrm>
            <a:off x="0" y="1"/>
            <a:ext cx="10515600" cy="955964"/>
          </a:xfrm>
        </p:spPr>
        <p:txBody>
          <a:bodyPr/>
          <a:lstStyle/>
          <a:p>
            <a:r>
              <a:rPr lang="en-US" dirty="0"/>
              <a:t>Extrapolation Test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10DCF2D-1907-C1C1-618F-7BB1076B6CBF}"/>
                  </a:ext>
                </a:extLst>
              </p:cNvPr>
              <p:cNvSpPr>
                <a:spLocks noGrp="1"/>
              </p:cNvSpPr>
              <p:nvPr>
                <p:ph idx="1"/>
              </p:nvPr>
            </p:nvSpPr>
            <p:spPr>
              <a:xfrm>
                <a:off x="0" y="955965"/>
                <a:ext cx="12192000" cy="2247612"/>
              </a:xfrm>
            </p:spPr>
            <p:txBody>
              <a:bodyPr>
                <a:normAutofit fontScale="92500" lnSpcReduction="20000"/>
              </a:bodyPr>
              <a:lstStyle/>
              <a:p>
                <a:r>
                  <a:rPr lang="en-US" sz="2000" dirty="0"/>
                  <a:t>Want to verify that the extrapolation error is reflected in the real world</a:t>
                </a:r>
              </a:p>
              <a:p>
                <a:r>
                  <a:rPr lang="en-US" sz="2000" dirty="0"/>
                  <a:t>Look at single pixel, extrapolate from 10ms to 1000ms and compare both values.</a:t>
                </a:r>
              </a:p>
              <a:p>
                <a:r>
                  <a:rPr lang="en-US" sz="2000" dirty="0"/>
                  <a:t> </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0</m:t>
                        </m:r>
                      </m:sub>
                    </m:sSub>
                    <m:r>
                      <a:rPr lang="en-US" sz="2000" b="0" i="1" smtClean="0">
                        <a:latin typeface="Cambria Math" panose="02040503050406030204" pitchFamily="18" charset="0"/>
                      </a:rPr>
                      <m:t>=1065, </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=26535, </m:t>
                    </m:r>
                    <m:r>
                      <a:rPr lang="en-US" sz="2000" b="0" i="1" smtClean="0">
                        <a:latin typeface="Cambria Math" panose="02040503050406030204" pitchFamily="18" charset="0"/>
                        <a:ea typeface="Cambria Math" panose="02040503050406030204" pitchFamily="18" charset="0"/>
                      </a:rPr>
                      <m:t>𝜕</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𝐼</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=32.63,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0</m:t>
                        </m:r>
                      </m:sub>
                    </m:sSub>
                    <m:r>
                      <a:rPr lang="en-US" sz="2000" b="0" i="1" smtClean="0">
                        <a:latin typeface="Cambria Math" panose="02040503050406030204" pitchFamily="18" charset="0"/>
                        <a:ea typeface="Cambria Math" panose="02040503050406030204" pitchFamily="18" charset="0"/>
                      </a:rPr>
                      <m:t>=9.84, </m:t>
                    </m:r>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𝜀</m:t>
                        </m:r>
                      </m:e>
                      <m:sub>
                        <m:r>
                          <a:rPr lang="en-US" sz="2000" b="0" i="1" smtClean="0">
                            <a:latin typeface="Cambria Math" panose="02040503050406030204" pitchFamily="18" charset="0"/>
                            <a:ea typeface="Cambria Math" panose="02040503050406030204" pitchFamily="18" charset="0"/>
                          </a:rPr>
                          <m:t>1</m:t>
                        </m:r>
                      </m:sub>
                    </m:sSub>
                    <m:r>
                      <a:rPr lang="en-US" sz="2000" b="0" i="1" smtClean="0">
                        <a:latin typeface="Cambria Math" panose="02040503050406030204" pitchFamily="18" charset="0"/>
                        <a:ea typeface="Cambria Math" panose="02040503050406030204" pitchFamily="18" charset="0"/>
                      </a:rPr>
                      <m:t>=954</m:t>
                    </m:r>
                  </m:oMath>
                </a14:m>
                <a:endParaRPr lang="en-US" sz="2000" dirty="0"/>
              </a:p>
              <a:p>
                <a14:m>
                  <m:oMath xmlns:m="http://schemas.openxmlformats.org/officeDocument/2006/math">
                    <m:r>
                      <a:rPr lang="en-US" sz="2000" b="0" i="1" smtClean="0">
                        <a:latin typeface="Cambria Math" panose="02040503050406030204" pitchFamily="18" charset="0"/>
                      </a:rPr>
                      <m:t>32.64∗26.33+1065∗</m:t>
                    </m:r>
                  </m:oMath>
                </a14:m>
                <a:r>
                  <a:rPr lang="en-US" sz="2000" dirty="0"/>
                  <a:t>0.67*1.2 = 859.4 + 856.26 = 1716.0</a:t>
                </a:r>
              </a:p>
              <a:p>
                <a14:m>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𝑃</m:t>
                        </m:r>
                      </m:sup>
                    </m:sSubSup>
                    <m:r>
                      <a:rPr lang="en-US" sz="2000" b="0" i="1" smtClean="0">
                        <a:latin typeface="Cambria Math" panose="02040503050406030204" pitchFamily="18" charset="0"/>
                      </a:rPr>
                      <m:t>=28052±1716 </m:t>
                    </m:r>
                    <m:r>
                      <a:rPr lang="en-US" sz="2000" b="0" i="1" smtClean="0">
                        <a:latin typeface="Cambria Math" panose="02040503050406030204" pitchFamily="18" charset="0"/>
                      </a:rPr>
                      <m:t>𝑜𝑟</m:t>
                    </m:r>
                    <m:r>
                      <a:rPr lang="en-US" sz="2000" b="0" i="1" smtClean="0">
                        <a:latin typeface="Cambria Math" panose="02040503050406030204" pitchFamily="18" charset="0"/>
                      </a:rPr>
                      <m:t> 26336 </m:t>
                    </m:r>
                    <m:r>
                      <a:rPr lang="en-US" sz="2000" b="0" i="1" smtClean="0">
                        <a:latin typeface="Cambria Math" panose="02040503050406030204" pitchFamily="18" charset="0"/>
                      </a:rPr>
                      <m:t>𝑡𝑜</m:t>
                    </m:r>
                    <m:r>
                      <a:rPr lang="en-US" sz="2000" b="0" i="1" smtClean="0">
                        <a:latin typeface="Cambria Math" panose="02040503050406030204" pitchFamily="18" charset="0"/>
                      </a:rPr>
                      <m:t> 29768</m:t>
                    </m:r>
                    <m:r>
                      <a:rPr lang="en-US" sz="2000" b="0" i="0" smtClean="0">
                        <a:latin typeface="Cambria Math" panose="02040503050406030204" pitchFamily="18" charset="0"/>
                      </a:rPr>
                      <m:t>; </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up>
                        <m:r>
                          <a:rPr lang="en-US" sz="2000" b="0" i="1" smtClean="0">
                            <a:latin typeface="Cambria Math" panose="02040503050406030204" pitchFamily="18" charset="0"/>
                          </a:rPr>
                          <m:t>𝑃</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𝐼</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=1517</m:t>
                    </m:r>
                  </m:oMath>
                </a14:m>
                <a:endParaRPr lang="en-US" sz="2000" b="0" dirty="0"/>
              </a:p>
              <a:p>
                <a:r>
                  <a:rPr lang="en-US" sz="2000" b="0" dirty="0"/>
                  <a:t>Thus in this one randomly selected case, the calculated error holds true and our true value fell within the extrapolated number +- error</a:t>
                </a:r>
              </a:p>
              <a:p>
                <a:endParaRPr lang="en-US" sz="2000" dirty="0"/>
              </a:p>
            </p:txBody>
          </p:sp>
        </mc:Choice>
        <mc:Fallback xmlns="">
          <p:sp>
            <p:nvSpPr>
              <p:cNvPr id="3" name="Content Placeholder 2">
                <a:extLst>
                  <a:ext uri="{FF2B5EF4-FFF2-40B4-BE49-F238E27FC236}">
                    <a16:creationId xmlns:a16="http://schemas.microsoft.com/office/drawing/2014/main" id="{010DCF2D-1907-C1C1-618F-7BB1076B6CBF}"/>
                  </a:ext>
                </a:extLst>
              </p:cNvPr>
              <p:cNvSpPr>
                <a:spLocks noGrp="1" noRot="1" noChangeAspect="1" noMove="1" noResize="1" noEditPoints="1" noAdjustHandles="1" noChangeArrowheads="1" noChangeShapeType="1" noTextEdit="1"/>
              </p:cNvSpPr>
              <p:nvPr>
                <p:ph idx="1"/>
              </p:nvPr>
            </p:nvSpPr>
            <p:spPr>
              <a:xfrm>
                <a:off x="0" y="955965"/>
                <a:ext cx="12192000" cy="2247612"/>
              </a:xfrm>
              <a:blipFill>
                <a:blip r:embed="rId2"/>
                <a:stretch>
                  <a:fillRect l="-350" t="-4607" b="-352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5C291B33-F17E-E4D5-C262-BF605639EADD}"/>
              </a:ext>
            </a:extLst>
          </p:cNvPr>
          <p:cNvSpPr txBox="1"/>
          <p:nvPr/>
        </p:nvSpPr>
        <p:spPr>
          <a:xfrm>
            <a:off x="0" y="4572000"/>
            <a:ext cx="1199110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isn’t the whole story though. In this case our error was 6.5%. You might ask well that isn’t accurate enough to trust. Remember, I am trying to push the extrapolation boundaries with that one. In the real life application, our final image wont be subjugated to that. It will have a weight curve that favors pixels in the higher range where they have much higher extrapolation accuracy. </a:t>
            </a:r>
          </a:p>
          <a:p>
            <a:pPr marL="285750" indent="-285750">
              <a:buFont typeface="Arial" panose="020B0604020202020204" pitchFamily="34" charset="0"/>
              <a:buChar char="•"/>
            </a:pPr>
            <a:r>
              <a:rPr lang="en-US" dirty="0"/>
              <a:t>For the next part, lets generate a weight curve. </a:t>
            </a:r>
          </a:p>
        </p:txBody>
      </p:sp>
    </p:spTree>
    <p:extLst>
      <p:ext uri="{BB962C8B-B14F-4D97-AF65-F5344CB8AC3E}">
        <p14:creationId xmlns:p14="http://schemas.microsoft.com/office/powerpoint/2010/main" val="2055025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473</TotalTime>
  <Words>2583</Words>
  <Application>Microsoft Office PowerPoint</Application>
  <PresentationFormat>Widescreen</PresentationFormat>
  <Paragraphs>159</Paragraphs>
  <Slides>21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-apple-system</vt:lpstr>
      <vt:lpstr>Aptos</vt:lpstr>
      <vt:lpstr>Aptos Display</vt:lpstr>
      <vt:lpstr>Arial</vt:lpstr>
      <vt:lpstr>Cambria Math</vt:lpstr>
      <vt:lpstr>Office Theme</vt:lpstr>
      <vt:lpstr>HDR Inspired Auto Exposure</vt:lpstr>
      <vt:lpstr>Background</vt:lpstr>
      <vt:lpstr>What is HDR?</vt:lpstr>
      <vt:lpstr>Miltenyi Biotech HDR Background</vt:lpstr>
      <vt:lpstr>Our Approach</vt:lpstr>
      <vt:lpstr>How linear is linear?</vt:lpstr>
      <vt:lpstr>Exp Offset?</vt:lpstr>
      <vt:lpstr>Extrapolation Accuracy</vt:lpstr>
      <vt:lpstr>Extrapolation Test</vt:lpstr>
      <vt:lpstr>Weight Curve</vt:lpstr>
      <vt:lpstr>PowerPoint Presentation</vt:lpstr>
      <vt:lpstr>HDR exposure time choices</vt:lpstr>
      <vt:lpstr>Error Revisited</vt:lpstr>
      <vt:lpstr>Actual Image Fusion</vt:lpstr>
      <vt:lpstr>PowerPoint Presentation</vt:lpstr>
      <vt:lpstr>Artifacts?</vt:lpstr>
      <vt:lpstr>PowerPoint Presentation</vt:lpstr>
      <vt:lpstr>Artifact fix?</vt:lpstr>
      <vt:lpstr>Artifact Final thoughts</vt:lpstr>
      <vt:lpstr>Implementation on a Practical Level</vt:lpstr>
      <vt:lpstr>Speed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anderson</dc:creator>
  <cp:lastModifiedBy>michael anderson</cp:lastModifiedBy>
  <cp:revision>15</cp:revision>
  <dcterms:created xsi:type="dcterms:W3CDTF">2024-06-21T14:43:49Z</dcterms:created>
  <dcterms:modified xsi:type="dcterms:W3CDTF">2024-06-24T19:34:55Z</dcterms:modified>
</cp:coreProperties>
</file>